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notesMasterIdLst>
    <p:notesMasterId r:id="rId54"/>
  </p:notesMasterIdLst>
  <p:handoutMasterIdLst>
    <p:handoutMasterId r:id="rId55"/>
  </p:handoutMasterIdLst>
  <p:sldIdLst>
    <p:sldId id="318" r:id="rId2"/>
    <p:sldId id="383" r:id="rId3"/>
    <p:sldId id="356" r:id="rId4"/>
    <p:sldId id="360" r:id="rId5"/>
    <p:sldId id="361" r:id="rId6"/>
    <p:sldId id="370" r:id="rId7"/>
    <p:sldId id="403" r:id="rId8"/>
    <p:sldId id="404" r:id="rId9"/>
    <p:sldId id="405" r:id="rId10"/>
    <p:sldId id="406" r:id="rId11"/>
    <p:sldId id="407" r:id="rId12"/>
    <p:sldId id="367" r:id="rId13"/>
    <p:sldId id="408" r:id="rId14"/>
    <p:sldId id="410" r:id="rId15"/>
    <p:sldId id="400" r:id="rId16"/>
    <p:sldId id="379" r:id="rId17"/>
    <p:sldId id="411" r:id="rId18"/>
    <p:sldId id="413" r:id="rId19"/>
    <p:sldId id="414" r:id="rId20"/>
    <p:sldId id="415" r:id="rId21"/>
    <p:sldId id="416" r:id="rId22"/>
    <p:sldId id="382" r:id="rId23"/>
    <p:sldId id="376" r:id="rId24"/>
    <p:sldId id="417" r:id="rId25"/>
    <p:sldId id="377" r:id="rId26"/>
    <p:sldId id="378" r:id="rId27"/>
    <p:sldId id="384" r:id="rId28"/>
    <p:sldId id="385" r:id="rId29"/>
    <p:sldId id="366" r:id="rId30"/>
    <p:sldId id="368" r:id="rId31"/>
    <p:sldId id="395" r:id="rId32"/>
    <p:sldId id="396" r:id="rId33"/>
    <p:sldId id="397" r:id="rId34"/>
    <p:sldId id="398" r:id="rId35"/>
    <p:sldId id="399" r:id="rId36"/>
    <p:sldId id="389" r:id="rId37"/>
    <p:sldId id="336" r:id="rId38"/>
    <p:sldId id="418" r:id="rId39"/>
    <p:sldId id="388" r:id="rId40"/>
    <p:sldId id="337" r:id="rId41"/>
    <p:sldId id="338" r:id="rId42"/>
    <p:sldId id="341" r:id="rId43"/>
    <p:sldId id="387" r:id="rId44"/>
    <p:sldId id="343" r:id="rId45"/>
    <p:sldId id="344" r:id="rId46"/>
    <p:sldId id="419" r:id="rId47"/>
    <p:sldId id="369" r:id="rId48"/>
    <p:sldId id="345" r:id="rId49"/>
    <p:sldId id="346" r:id="rId50"/>
    <p:sldId id="347" r:id="rId51"/>
    <p:sldId id="348" r:id="rId52"/>
    <p:sldId id="349" r:id="rId53"/>
  </p:sldIdLst>
  <p:sldSz cx="12192000" cy="6858000"/>
  <p:notesSz cx="7315200" cy="9601200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F9999"/>
    <a:srgbClr val="99CCFF"/>
    <a:srgbClr val="FF3300"/>
    <a:srgbClr val="33CC33"/>
    <a:srgbClr val="3333FF"/>
    <a:srgbClr val="FFFF00"/>
    <a:srgbClr val="CC00CC"/>
    <a:srgbClr val="FFCC0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 autoAdjust="0"/>
    <p:restoredTop sz="94618" autoAdjust="0"/>
  </p:normalViewPr>
  <p:slideViewPr>
    <p:cSldViewPr>
      <p:cViewPr varScale="1">
        <p:scale>
          <a:sx n="154" d="100"/>
          <a:sy n="154" d="100"/>
        </p:scale>
        <p:origin x="246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89F97694-6472-446A-BE5B-F133C71BC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64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0086"/>
            <a:ext cx="5852814" cy="432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59C69F30-6CED-4CAB-8FA0-AD51C6EBD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84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C69F30-6CED-4CAB-8FA0-AD51C6EBDC9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46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656F66B7-41CE-4EBF-86E6-AA9BF1DCA3B5}" type="slidenum">
              <a:rPr lang="en-US" smtClean="0"/>
              <a:pPr defTabSz="965200"/>
              <a:t>47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E919626C-E1E2-4DF5-8AA6-BC3142058A96}" type="slidenum">
              <a:rPr lang="en-US" smtClean="0"/>
              <a:pPr defTabSz="965200"/>
              <a:t>48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0086"/>
            <a:ext cx="5365352" cy="4320317"/>
          </a:xfrm>
          <a:noFill/>
          <a:ln/>
        </p:spPr>
        <p:txBody>
          <a:bodyPr lIns="94743" tIns="47371" rIns="94743" bIns="4737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a demo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667B323-39B3-46A3-8C57-54962289A667}" type="slidenum">
              <a:rPr lang="en-US" sz="1300"/>
              <a:pPr eaLnBrk="1" hangingPunct="1"/>
              <a:t>26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C883C370-8390-41AD-BA80-5C9B158C9E87}" type="slidenum">
              <a:rPr lang="en-US" smtClean="0"/>
              <a:pPr defTabSz="965200"/>
              <a:t>37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C883C370-8390-41AD-BA80-5C9B158C9E87}" type="slidenum">
              <a:rPr lang="en-US" smtClean="0"/>
              <a:pPr defTabSz="965200"/>
              <a:t>39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40A1C2C8-15C6-4D9D-95EF-6C95F8377B20}" type="slidenum">
              <a:rPr lang="en-US" smtClean="0"/>
              <a:pPr defTabSz="965200"/>
              <a:t>41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0086"/>
            <a:ext cx="5365352" cy="4320317"/>
          </a:xfrm>
          <a:noFill/>
          <a:ln/>
        </p:spPr>
        <p:txBody>
          <a:bodyPr lIns="94743" tIns="47371" rIns="94743" bIns="4737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F6CF24C4-2EDB-40FF-94DD-46A062D6320A}" type="slidenum">
              <a:rPr lang="en-US" smtClean="0"/>
              <a:pPr defTabSz="965200"/>
              <a:t>42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0D6171-1F2D-46BB-A1A5-14E14E2FDAA3}" type="slidenum">
              <a:rPr lang="en-US" smtClean="0">
                <a:latin typeface="Arial" pitchFamily="34" charset="0"/>
              </a:rPr>
              <a:pPr/>
              <a:t>43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65691554-F29A-4ED5-B56D-AB9A20DEF92B}" type="slidenum">
              <a:rPr lang="en-US" smtClean="0"/>
              <a:pPr defTabSz="965200"/>
              <a:t>44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A9BF25A6-EE87-4EAF-8BF9-14CF5991EA42}" type="slidenum">
              <a:rPr lang="en-US" smtClean="0"/>
              <a:pPr defTabSz="965200"/>
              <a:t>45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53BDD-7DB4-4FE6-B7BE-096ACE1CEC1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E36BC-58BB-4D53-BE3D-CAFE603330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A6983-D404-4630-AE92-91158E4DE9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"/>
            <a:ext cx="8229600" cy="612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1ACCF-DD5B-4B8F-9942-6180BB154E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CA83B-42AC-4C02-ADA8-40CD500B8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09949-8294-417B-8CEF-7919E25A3D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4F473-2930-4E27-9DE6-3CB8EA8A50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77489-1089-46B0-876A-68AC4A6FB9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FAD75-B3B8-4438-B724-A09412E2CD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F60E9-D2FB-40BD-8DAB-9C48525AFD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F07BF-9D23-46CE-9C7F-03972BEB57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B5E4D-0FE7-45EE-A80D-369438F132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BC86645-1A16-44AB-A4F2-3CFE29DE47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6.xml"/><Relationship Id="rId7" Type="http://schemas.openxmlformats.org/officeDocument/2006/relationships/image" Target="../media/image3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7.png"/><Relationship Id="rId5" Type="http://schemas.openxmlformats.org/officeDocument/2006/relationships/tags" Target="../tags/tag22.xml"/><Relationship Id="rId10" Type="http://schemas.openxmlformats.org/officeDocument/2006/relationships/image" Target="../media/image36.png"/><Relationship Id="rId4" Type="http://schemas.openxmlformats.org/officeDocument/2006/relationships/tags" Target="../tags/tag21.xml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43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42.png"/><Relationship Id="rId17" Type="http://schemas.openxmlformats.org/officeDocument/2006/relationships/image" Target="../media/image38.png"/><Relationship Id="rId2" Type="http://schemas.openxmlformats.org/officeDocument/2006/relationships/tags" Target="../tags/tag25.xml"/><Relationship Id="rId16" Type="http://schemas.openxmlformats.org/officeDocument/2006/relationships/image" Target="../media/image37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41.png"/><Relationship Id="rId5" Type="http://schemas.openxmlformats.org/officeDocument/2006/relationships/tags" Target="../tags/tag28.xml"/><Relationship Id="rId1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2.bp.blogspot.com/-9dwlRNvV338/TfyK_J8WGZI/AAAAAAAAARc/PKOCa_pwY4Y/s1600/the-human-ear.gif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file:///C:\Dokumente%20und%20Einstellungen\wbarry\Eigene%20Dateien\Lehre\WS-04-5\Grundlagen-Phon\GLagenSkripte\GL-Akust-Phon\Kap3\Ansatzrohr-neutral.jpe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0.png"/><Relationship Id="rId5" Type="http://schemas.openxmlformats.org/officeDocument/2006/relationships/tags" Target="../tags/tag9.xml"/><Relationship Id="rId10" Type="http://schemas.openxmlformats.org/officeDocument/2006/relationships/image" Target="../media/image9.png"/><Relationship Id="rId4" Type="http://schemas.openxmlformats.org/officeDocument/2006/relationships/tags" Target="../tags/tag8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4927600" cy="4729164"/>
          </a:xfrm>
        </p:spPr>
        <p:txBody>
          <a:bodyPr/>
          <a:lstStyle/>
          <a:p>
            <a:r>
              <a:rPr lang="en-US" sz="2800" dirty="0"/>
              <a:t>Project 3 Contest (Optional)</a:t>
            </a:r>
          </a:p>
          <a:p>
            <a:pPr lvl="1"/>
            <a:r>
              <a:rPr lang="en-US" sz="2400" dirty="0"/>
              <a:t>Due tonight</a:t>
            </a:r>
          </a:p>
          <a:p>
            <a:pPr lvl="1"/>
            <a:endParaRPr lang="en-US" sz="2400" dirty="0"/>
          </a:p>
          <a:p>
            <a:r>
              <a:rPr lang="en-US" sz="2800" dirty="0"/>
              <a:t>HW6 </a:t>
            </a:r>
          </a:p>
          <a:p>
            <a:pPr lvl="1"/>
            <a:r>
              <a:rPr lang="en-US" sz="2400" dirty="0"/>
              <a:t>Due Monday 3/17 at 11:59pm</a:t>
            </a:r>
          </a:p>
          <a:p>
            <a:pPr lvl="1"/>
            <a:endParaRPr lang="en-US" sz="2400" dirty="0"/>
          </a:p>
          <a:p>
            <a:r>
              <a:rPr lang="en-US" sz="2800" dirty="0"/>
              <a:t>Project 4 Ghostbusters</a:t>
            </a:r>
          </a:p>
          <a:p>
            <a:pPr lvl="1"/>
            <a:r>
              <a:rPr lang="en-US" sz="2400" dirty="0"/>
              <a:t>Due Friday 3/20 at 5pm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77000" y="1371600"/>
            <a:ext cx="5334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/>
              <a:t>Midterm 1 Grades</a:t>
            </a:r>
          </a:p>
          <a:p>
            <a:pPr lvl="1"/>
            <a:r>
              <a:rPr lang="en-US" sz="2400" dirty="0"/>
              <a:t>Forthcoming through </a:t>
            </a:r>
            <a:r>
              <a:rPr lang="en-US" sz="2400" dirty="0" err="1"/>
              <a:t>pandagrader</a:t>
            </a:r>
            <a:endParaRPr lang="en-US" sz="2400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Slightly trickier: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8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Don’</a:t>
            </a:r>
            <a:r>
              <a:rPr lang="en-US" altLang="ja-JP" sz="2000" dirty="0">
                <a:latin typeface="Calibri"/>
                <a:cs typeface="Calibri"/>
              </a:rPr>
              <a:t>t sample observation, fix it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ja-JP" sz="6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Similar to likelihood weighting, </a:t>
            </a:r>
            <a:r>
              <a:rPr lang="en-US" sz="2000" dirty="0" err="1">
                <a:latin typeface="Calibri"/>
                <a:cs typeface="Calibri"/>
              </a:rPr>
              <a:t>downweight</a:t>
            </a:r>
            <a:r>
              <a:rPr lang="en-US" sz="2000" dirty="0">
                <a:latin typeface="Calibri"/>
                <a:cs typeface="Calibri"/>
              </a:rPr>
              <a:t> samples based on the evidence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As before, the probabilities don’</a:t>
            </a:r>
            <a:r>
              <a:rPr lang="en-US" altLang="ja-JP" sz="2000" dirty="0">
                <a:latin typeface="Calibri"/>
                <a:cs typeface="Calibri"/>
              </a:rPr>
              <a:t>t sum to one, since all have been </a:t>
            </a:r>
            <a:r>
              <a:rPr lang="en-US" altLang="ja-JP" sz="2000" dirty="0" err="1">
                <a:latin typeface="Calibri"/>
                <a:cs typeface="Calibri"/>
              </a:rPr>
              <a:t>downweighted</a:t>
            </a:r>
            <a:r>
              <a:rPr lang="en-US" altLang="ja-JP" sz="2000" dirty="0">
                <a:latin typeface="Calibri"/>
                <a:cs typeface="Calibri"/>
              </a:rPr>
              <a:t> (in fact they now sum to (N times) an approximation of P(e))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75778" name="Picture 2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3581400"/>
            <a:ext cx="1822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5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1950"/>
            <a:ext cx="2765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Observe</a:t>
            </a:r>
          </a:p>
        </p:txBody>
      </p:sp>
      <p:grpSp>
        <p:nvGrpSpPr>
          <p:cNvPr id="75781" name="Group 2"/>
          <p:cNvGrpSpPr>
            <a:grpSpLocks/>
          </p:cNvGrpSpPr>
          <p:nvPr/>
        </p:nvGrpSpPr>
        <p:grpSpPr bwMode="auto">
          <a:xfrm>
            <a:off x="8870950" y="1752600"/>
            <a:ext cx="1566863" cy="1566863"/>
            <a:chOff x="7792358" y="2670971"/>
            <a:chExt cx="1567543" cy="1566862"/>
          </a:xfrm>
        </p:grpSpPr>
        <p:grpSp>
          <p:nvGrpSpPr>
            <p:cNvPr id="75810" name="Group 53"/>
            <p:cNvGrpSpPr>
              <a:grpSpLocks/>
            </p:cNvGrpSpPr>
            <p:nvPr/>
          </p:nvGrpSpPr>
          <p:grpSpPr bwMode="auto"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75821" name="Rectangle 6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Rectangle 6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Rectangle 6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Rectangle 6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Rectangle 6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Rectangle 7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Rectangle 7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Rectangle 7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9" name="Rectangle 7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2" name="Group 96"/>
          <p:cNvGrpSpPr>
            <a:grpSpLocks/>
          </p:cNvGrpSpPr>
          <p:nvPr/>
        </p:nvGrpSpPr>
        <p:grpSpPr bwMode="auto">
          <a:xfrm rot="-5400000">
            <a:off x="7837220" y="3657332"/>
            <a:ext cx="3635911" cy="1568450"/>
            <a:chOff x="6400800" y="4267200"/>
            <a:chExt cx="4773747" cy="2057400"/>
          </a:xfrm>
        </p:grpSpPr>
        <p:sp>
          <p:nvSpPr>
            <p:cNvPr id="98" name="Isosceles Triangle 97"/>
            <p:cNvSpPr/>
            <p:nvPr/>
          </p:nvSpPr>
          <p:spPr>
            <a:xfrm rot="5400000" flipV="1">
              <a:off x="8810634" y="5095816"/>
              <a:ext cx="839203" cy="38142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grpSp>
          <p:nvGrpSpPr>
            <p:cNvPr id="75786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5801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5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99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75793" name="Oval 10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0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0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5796" name="Oval 10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0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1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1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1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88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789" name="Group 101"/>
            <p:cNvGrpSpPr>
              <a:grpSpLocks/>
            </p:cNvGrpSpPr>
            <p:nvPr/>
          </p:nvGrpSpPr>
          <p:grpSpPr bwMode="auto">
            <a:xfrm>
              <a:off x="7467690" y="4605391"/>
              <a:ext cx="3706857" cy="1262077"/>
              <a:chOff x="4752" y="2901"/>
              <a:chExt cx="2335" cy="795"/>
            </a:xfrm>
          </p:grpSpPr>
          <p:sp>
            <p:nvSpPr>
              <p:cNvPr id="75791" name="Oval 103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75792" name="AutoShape 47"/>
              <p:cNvCxnSpPr>
                <a:cxnSpLocks noChangeShapeType="1"/>
                <a:stCxn id="75811" idx="2"/>
                <a:endCxn id="75793" idx="6"/>
              </p:cNvCxnSpPr>
              <p:nvPr/>
            </p:nvCxnSpPr>
            <p:spPr bwMode="auto">
              <a:xfrm flipH="1">
                <a:off x="4752" y="3695"/>
                <a:ext cx="2335" cy="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75790" name="Oval 102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118350" y="4343400"/>
            <a:ext cx="1219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118350" y="14478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300475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1"/>
          <p:cNvGrpSpPr>
            <a:grpSpLocks/>
          </p:cNvGrpSpPr>
          <p:nvPr/>
        </p:nvGrpSpPr>
        <p:grpSpPr bwMode="auto">
          <a:xfrm>
            <a:off x="9178925" y="1812925"/>
            <a:ext cx="1568450" cy="1566863"/>
            <a:chOff x="6388048" y="3217069"/>
            <a:chExt cx="1567707" cy="1566862"/>
          </a:xfrm>
        </p:grpSpPr>
        <p:grpSp>
          <p:nvGrpSpPr>
            <p:cNvPr id="76831" name="Group 48"/>
            <p:cNvGrpSpPr>
              <a:grpSpLocks/>
            </p:cNvGrpSpPr>
            <p:nvPr/>
          </p:nvGrpSpPr>
          <p:grpSpPr bwMode="auto">
            <a:xfrm rot="-5400000">
              <a:off x="6388471" y="3216646"/>
              <a:ext cx="1566862" cy="1567707"/>
              <a:chOff x="3984" y="1056"/>
              <a:chExt cx="1296" cy="1296"/>
            </a:xfrm>
          </p:grpSpPr>
          <p:sp>
            <p:nvSpPr>
              <p:cNvPr id="76842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3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4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5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6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7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8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9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50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832" name="Group 49"/>
            <p:cNvGrpSpPr>
              <a:grpSpLocks/>
            </p:cNvGrpSpPr>
            <p:nvPr/>
          </p:nvGrpSpPr>
          <p:grpSpPr bwMode="auto">
            <a:xfrm rot="-5400000">
              <a:off x="6871047" y="3637616"/>
              <a:ext cx="1273076" cy="664098"/>
              <a:chOff x="4227" y="3291"/>
              <a:chExt cx="1053" cy="549"/>
            </a:xfrm>
          </p:grpSpPr>
          <p:sp>
            <p:nvSpPr>
              <p:cNvPr id="76834" name="Oval 5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5" name="Oval 5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6" name="Oval 5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6837" name="Oval 5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8" name="Oval 5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9" name="Oval 6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0" name="Oval 6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1" name="Oval 6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33" name="Oval 52"/>
            <p:cNvSpPr>
              <a:spLocks noChangeArrowheads="1"/>
            </p:cNvSpPr>
            <p:nvPr/>
          </p:nvSpPr>
          <p:spPr bwMode="auto">
            <a:xfrm rot="-5400000">
              <a:off x="7665455" y="3853561"/>
              <a:ext cx="116100" cy="1161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6629400" cy="4678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Rather than tracking weighted samples, we resample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N times, we choose from our weighted sample distribution (i.e. draw with replacement)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This is equivalent to renormalizing the distribution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Now the update is complete for this time step, continue with the next one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9636125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805" name="Oval 53"/>
          <p:cNvSpPr>
            <a:spLocks noChangeArrowheads="1"/>
          </p:cNvSpPr>
          <p:nvPr/>
        </p:nvSpPr>
        <p:spPr bwMode="auto"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9178925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6934200" y="16002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6934200" y="44196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cxnSp>
        <p:nvCxnSpPr>
          <p:cNvPr id="76809" name="AutoShape 47"/>
          <p:cNvCxnSpPr>
            <a:cxnSpLocks noChangeShapeType="1"/>
            <a:stCxn id="76834" idx="3"/>
            <a:endCxn id="76817" idx="5"/>
          </p:cNvCxnSpPr>
          <p:nvPr/>
        </p:nvCxnSpPr>
        <p:spPr bwMode="auto">
          <a:xfrm flipH="1">
            <a:off x="10439400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stCxn id="76834" idx="3"/>
            <a:endCxn id="76819" idx="5"/>
          </p:cNvCxnSpPr>
          <p:nvPr/>
        </p:nvCxnSpPr>
        <p:spPr bwMode="auto">
          <a:xfrm>
            <a:off x="10439400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1595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Recap: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734800" cy="4525963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Particles: track samples of states rather than an explicit distribution</a:t>
            </a: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524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471399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975429" y="2471739"/>
            <a:ext cx="2587171" cy="1566863"/>
            <a:chOff x="2442028" y="2471739"/>
            <a:chExt cx="2587171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442028" y="2587802"/>
              <a:ext cx="2238828" cy="6383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72"/>
          <p:cNvGrpSpPr>
            <a:grpSpLocks/>
          </p:cNvGrpSpPr>
          <p:nvPr/>
        </p:nvGrpSpPr>
        <p:grpSpPr bwMode="auto">
          <a:xfrm rot="-5400000">
            <a:off x="5967395" y="1852592"/>
            <a:ext cx="1566863" cy="2805163"/>
            <a:chOff x="6400800" y="2643215"/>
            <a:chExt cx="2057400" cy="3681385"/>
          </a:xfrm>
        </p:grpSpPr>
        <p:sp>
          <p:nvSpPr>
            <p:cNvPr id="74" name="Isosceles Triangle 73"/>
            <p:cNvSpPr/>
            <p:nvPr/>
          </p:nvSpPr>
          <p:spPr>
            <a:xfrm flipV="1">
              <a:off x="7009474" y="3443291"/>
              <a:ext cx="840052" cy="38125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4" name="Group 25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69" name="Rectangle 2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0" name="Rectangle 2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1" name="Rectangle 2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2" name="Rectangle 2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3" name="Rectangle 3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4" name="Rectangle 3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5" name="Rectangle 3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6" name="Rectangle 3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7" name="Rectangle 3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9255" name="Group 35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9261" name="Oval 36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2" name="Oval 37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3" name="Oval 38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4" name="Oval 39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5" name="Oval 40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6" name="Oval 41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7" name="Oval 42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8" name="Oval 43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56" name="Rectangle 44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7" name="Group 45"/>
            <p:cNvGrpSpPr>
              <a:grpSpLocks/>
            </p:cNvGrpSpPr>
            <p:nvPr/>
          </p:nvGrpSpPr>
          <p:grpSpPr bwMode="auto">
            <a:xfrm>
              <a:off x="7374038" y="2643215"/>
              <a:ext cx="779473" cy="3148047"/>
              <a:chOff x="4693" y="1665"/>
              <a:chExt cx="491" cy="1983"/>
            </a:xfrm>
          </p:grpSpPr>
          <p:sp>
            <p:nvSpPr>
              <p:cNvPr id="9259" name="Oval 46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cxnSp>
            <p:nvCxnSpPr>
              <p:cNvPr id="9260" name="AutoShape 47"/>
              <p:cNvCxnSpPr>
                <a:cxnSpLocks noChangeShapeType="1"/>
                <a:stCxn id="9281" idx="4"/>
                <a:endCxn id="9261" idx="0"/>
              </p:cNvCxnSpPr>
              <p:nvPr/>
            </p:nvCxnSpPr>
            <p:spPr bwMode="auto">
              <a:xfrm rot="5400000">
                <a:off x="3707" y="2651"/>
                <a:ext cx="1983" cy="11"/>
              </a:xfrm>
              <a:prstGeom prst="curvedConnector3">
                <a:avLst>
                  <a:gd name="adj1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sp>
          <p:nvSpPr>
            <p:cNvPr id="9258" name="Oval 50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2161381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6670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Elapse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2578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8486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    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(New)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sp>
        <p:nvSpPr>
          <p:cNvPr id="9231" name="TextBox 14"/>
          <p:cNvSpPr txBox="1">
            <a:spLocks noChangeArrowheads="1"/>
          </p:cNvSpPr>
          <p:nvPr/>
        </p:nvSpPr>
        <p:spPr bwMode="auto">
          <a:xfrm>
            <a:off x="7467600" y="6553200"/>
            <a:ext cx="47244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[Demos: </a:t>
            </a:r>
            <a:r>
              <a:rPr lang="en-US" sz="1600" dirty="0" err="1">
                <a:solidFill>
                  <a:srgbClr val="FF0000"/>
                </a:solidFill>
                <a:latin typeface="Calibri"/>
                <a:cs typeface="Calibri"/>
              </a:rPr>
              <a:t>ghostbusters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particle filtering (L15D3,4,5)]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– Moderate Number of Particles</a:t>
            </a:r>
          </a:p>
        </p:txBody>
      </p:sp>
      <p:pic>
        <p:nvPicPr>
          <p:cNvPr id="5" name="Ghostbusters -- Circular Dynamics -- Particle Filter -- Moderate Number of Particl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2999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– Huge Number of Particles</a:t>
            </a:r>
          </a:p>
        </p:txBody>
      </p:sp>
      <p:pic>
        <p:nvPicPr>
          <p:cNvPr id="3" name="Ghostbusters -- Circular Dynamics -- Particle Filter -- Huge Number of Particl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794" y="1163042"/>
            <a:ext cx="8380413" cy="52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0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Bonanza!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2" y="1676402"/>
            <a:ext cx="2568575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71800" y="4038601"/>
          <a:ext cx="2990851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Videoclip" r:id="rId4" imgW="5047619" imgH="3990476" progId="Package">
                  <p:embed/>
                </p:oleObj>
              </mc:Choice>
              <mc:Fallback>
                <p:oleObj name="Videoclip" r:id="rId4" imgW="5047619" imgH="3990476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2971800" y="4038601"/>
                        <a:ext cx="2990851" cy="221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6757" y="1752600"/>
            <a:ext cx="280764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4" descr="GHOSTBUSTER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34400" y="4140327"/>
            <a:ext cx="2819400" cy="22414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369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6934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space and readings are typically continuous (works basically like a very fine grid) and so we cannot store B(X)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4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817730"/>
              </p:ext>
            </p:extLst>
          </p:nvPr>
        </p:nvGraphicFramePr>
        <p:xfrm>
          <a:off x="1676400" y="3886201"/>
          <a:ext cx="3524251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1" name="Videoclip" r:id="rId3" imgW="5047619" imgH="3990476" progId="Package">
                  <p:embed/>
                </p:oleObj>
              </mc:Choice>
              <mc:Fallback>
                <p:oleObj name="Videoclip" r:id="rId3" imgW="5047619" imgH="3990476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1676400" y="3886201"/>
                        <a:ext cx="3524251" cy="2606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(Sonar)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global-sonar-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uw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annotated.avi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(Laser)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7400" y="648175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floor.gif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icture 2" descr="global-flo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371600"/>
            <a:ext cx="6731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Robot Mapping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1"/>
            <a:ext cx="6629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SLAM: Simultaneous Localization And Mapping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do not know the map or our location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consists of position AND map!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Main techniques: </a:t>
            </a:r>
            <a:r>
              <a:rPr lang="en-US" sz="2000" dirty="0" err="1">
                <a:ea typeface="ＭＳ Ｐゴシック" pitchFamily="34" charset="-128"/>
              </a:rPr>
              <a:t>Kalman</a:t>
            </a:r>
            <a:r>
              <a:rPr lang="en-US" sz="2000" dirty="0">
                <a:ea typeface="ＭＳ Ｐゴシック" pitchFamily="34" charset="-128"/>
              </a:rPr>
              <a:t> filtering (Gaussian HMMs) and particle methods</a:t>
            </a:r>
          </a:p>
          <a:p>
            <a:endParaRPr lang="en-US" sz="2400" dirty="0">
              <a:ea typeface="ＭＳ Ｐゴシック" pitchFamily="34" charset="-128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443037" y="3505200"/>
          <a:ext cx="450056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Photo Editor Photo" r:id="rId3" imgW="9000000" imgH="6348010" progId="MSPhotoEd.3">
                  <p:embed/>
                </p:oleObj>
              </mc:Choice>
              <mc:Fallback>
                <p:oleObj name="Photo Editor Photo" r:id="rId3" imgW="9000000" imgH="63480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7" y="3505200"/>
                        <a:ext cx="4500563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62163" y="6172200"/>
            <a:ext cx="236220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DP-SLAM, Ron Parr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165" y="1828800"/>
            <a:ext cx="4978430" cy="39912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</p:spTree>
    <p:extLst>
      <p:ext uri="{BB962C8B-B14F-4D97-AF65-F5344CB8AC3E}">
        <p14:creationId xmlns:p14="http://schemas.microsoft.com/office/powerpoint/2010/main" val="124492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2378" y="1683589"/>
            <a:ext cx="7995844" cy="517628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188: Artificial Intelligence</a:t>
            </a:r>
            <a:br>
              <a:rPr lang="en-US" dirty="0">
                <a:latin typeface="Calibri"/>
                <a:cs typeface="Calibri"/>
              </a:rPr>
            </a:b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015997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>
                <a:latin typeface="Calibri"/>
                <a:cs typeface="Calibri"/>
              </a:rPr>
              <a:t>Particle Filters and Applications of HMMs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029200"/>
            <a:ext cx="12192000" cy="186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1</a:t>
            </a:r>
          </a:p>
        </p:txBody>
      </p:sp>
      <p:pic>
        <p:nvPicPr>
          <p:cNvPr id="5" name="PARTICLES-SLAM-mapping1-ne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143000"/>
            <a:ext cx="5232400" cy="523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</p:spTree>
    <p:extLst>
      <p:ext uri="{BB962C8B-B14F-4D97-AF65-F5344CB8AC3E}">
        <p14:creationId xmlns:p14="http://schemas.microsoft.com/office/powerpoint/2010/main" val="5873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4428" y="6488668"/>
            <a:ext cx="377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fastslam.avi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ARTICLES-SLAM-fastsla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0" y="1168400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err="1"/>
              <a:t>Bayes</a:t>
            </a:r>
            <a:r>
              <a:rPr lang="en-US" dirty="0"/>
              <a:t> Nets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1" y="1372238"/>
            <a:ext cx="9964078" cy="47993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Dynamic Bayes Nets (DBNs)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315200" cy="5181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want to track multiple variables over time, using multiple sources of evidence</a:t>
            </a:r>
          </a:p>
          <a:p>
            <a:pPr lvl="7"/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Repeat a fixed Bayes net structure at each time</a:t>
            </a:r>
          </a:p>
          <a:p>
            <a:pPr lvl="7"/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Variables from time </a:t>
            </a:r>
            <a:r>
              <a:rPr lang="en-US" sz="2400" i="1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can condition on those from </a:t>
            </a:r>
            <a:r>
              <a:rPr lang="en-US" sz="2400" i="1" dirty="0">
                <a:latin typeface="Calibri"/>
                <a:ea typeface="ＭＳ Ｐゴシック" pitchFamily="34" charset="-128"/>
                <a:cs typeface="Calibri"/>
              </a:rPr>
              <a:t>t-1</a:t>
            </a: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1800" i="1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Dynamic Bayes nets are a generalization of HMMs</a:t>
            </a: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1231901" y="3762375"/>
            <a:ext cx="1357313" cy="1970088"/>
            <a:chOff x="1231366" y="3762103"/>
            <a:chExt cx="1358537" cy="1970314"/>
          </a:xfrm>
        </p:grpSpPr>
        <p:sp>
          <p:nvSpPr>
            <p:cNvPr id="79909" name="Oval 2"/>
            <p:cNvSpPr>
              <a:spLocks noChangeArrowheads="1"/>
            </p:cNvSpPr>
            <p:nvPr/>
          </p:nvSpPr>
          <p:spPr bwMode="auto">
            <a:xfrm>
              <a:off x="1231366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1231366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1" name="AutoShape 4"/>
            <p:cNvCxnSpPr>
              <a:cxnSpLocks noChangeShapeType="1"/>
              <a:stCxn id="79909" idx="4"/>
              <a:endCxn id="9" idx="0"/>
            </p:cNvCxnSpPr>
            <p:nvPr/>
          </p:nvCxnSpPr>
          <p:spPr bwMode="auto">
            <a:xfrm rot="5400000">
              <a:off x="1186735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1962275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3" name="AutoShape 6"/>
            <p:cNvCxnSpPr>
              <a:cxnSpLocks noChangeShapeType="1"/>
              <a:stCxn id="79914" idx="4"/>
              <a:endCxn id="11" idx="0"/>
            </p:cNvCxnSpPr>
            <p:nvPr/>
          </p:nvCxnSpPr>
          <p:spPr bwMode="auto">
            <a:xfrm rot="5400000">
              <a:off x="2162095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914" name="Oval 9"/>
            <p:cNvSpPr>
              <a:spLocks noChangeArrowheads="1"/>
            </p:cNvSpPr>
            <p:nvPr/>
          </p:nvSpPr>
          <p:spPr bwMode="auto">
            <a:xfrm>
              <a:off x="1962886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1858353" y="3762375"/>
            <a:ext cx="2891447" cy="1970088"/>
            <a:chOff x="1857773" y="3762103"/>
            <a:chExt cx="2891855" cy="1970314"/>
          </a:xfrm>
        </p:grpSpPr>
        <p:sp>
          <p:nvSpPr>
            <p:cNvPr id="79899" name="Oval 17"/>
            <p:cNvSpPr>
              <a:spLocks noChangeArrowheads="1"/>
            </p:cNvSpPr>
            <p:nvPr/>
          </p:nvSpPr>
          <p:spPr bwMode="auto">
            <a:xfrm>
              <a:off x="3391091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3390536" y="5105282"/>
              <a:ext cx="627152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1" name="AutoShape 19"/>
            <p:cNvCxnSpPr>
              <a:cxnSpLocks noChangeShapeType="1"/>
              <a:stCxn id="79899" idx="4"/>
              <a:endCxn id="15" idx="0"/>
            </p:cNvCxnSpPr>
            <p:nvPr/>
          </p:nvCxnSpPr>
          <p:spPr bwMode="auto">
            <a:xfrm rot="5400000">
              <a:off x="3346460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4122477" y="5105282"/>
              <a:ext cx="627151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3" name="AutoShape 21"/>
            <p:cNvCxnSpPr>
              <a:cxnSpLocks noChangeShapeType="1"/>
              <a:stCxn id="79904" idx="4"/>
              <a:endCxn id="17" idx="0"/>
            </p:cNvCxnSpPr>
            <p:nvPr/>
          </p:nvCxnSpPr>
          <p:spPr bwMode="auto">
            <a:xfrm rot="5400000">
              <a:off x="4321820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904" name="Oval 22"/>
            <p:cNvSpPr>
              <a:spLocks noChangeArrowheads="1"/>
            </p:cNvSpPr>
            <p:nvPr/>
          </p:nvSpPr>
          <p:spPr bwMode="auto">
            <a:xfrm>
              <a:off x="4122611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905" name="AutoShape 25"/>
            <p:cNvCxnSpPr>
              <a:cxnSpLocks noChangeShapeType="1"/>
              <a:stCxn id="79909" idx="6"/>
              <a:endCxn id="79899" idx="2"/>
            </p:cNvCxnSpPr>
            <p:nvPr/>
          </p:nvCxnSpPr>
          <p:spPr bwMode="auto">
            <a:xfrm flipV="1">
              <a:off x="1857773" y="4075612"/>
              <a:ext cx="1533318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906" name="AutoShape 26"/>
            <p:cNvCxnSpPr>
              <a:cxnSpLocks noChangeShapeType="1"/>
              <a:stCxn id="79914" idx="6"/>
              <a:endCxn id="79904" idx="2"/>
            </p:cNvCxnSpPr>
            <p:nvPr/>
          </p:nvCxnSpPr>
          <p:spPr bwMode="auto">
            <a:xfrm flipV="1">
              <a:off x="2588737" y="4563292"/>
              <a:ext cx="1533873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907" name="AutoShape 27"/>
            <p:cNvCxnSpPr>
              <a:cxnSpLocks noChangeShapeType="1"/>
              <a:stCxn id="79914" idx="6"/>
              <a:endCxn id="79899" idx="3"/>
            </p:cNvCxnSpPr>
            <p:nvPr/>
          </p:nvCxnSpPr>
          <p:spPr bwMode="auto">
            <a:xfrm flipV="1">
              <a:off x="2588737" y="4297295"/>
              <a:ext cx="894179" cy="34220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908" name="AutoShape 28"/>
            <p:cNvCxnSpPr>
              <a:cxnSpLocks noChangeShapeType="1"/>
              <a:stCxn id="79899" idx="6"/>
              <a:endCxn id="79904" idx="1"/>
            </p:cNvCxnSpPr>
            <p:nvPr/>
          </p:nvCxnSpPr>
          <p:spPr bwMode="auto">
            <a:xfrm>
              <a:off x="4018108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035051" y="3276600"/>
            <a:ext cx="1727200" cy="2590800"/>
            <a:chOff x="1035423" y="3276600"/>
            <a:chExt cx="1726474" cy="2590800"/>
          </a:xfrm>
        </p:grpSpPr>
        <p:sp>
          <p:nvSpPr>
            <p:cNvPr id="79897" name="Rectangle 16"/>
            <p:cNvSpPr>
              <a:spLocks noChangeArrowheads="1"/>
            </p:cNvSpPr>
            <p:nvPr/>
          </p:nvSpPr>
          <p:spPr bwMode="auto">
            <a:xfrm>
              <a:off x="1035423" y="3657600"/>
              <a:ext cx="1726474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8" name="TextBox 26"/>
            <p:cNvSpPr txBox="1">
              <a:spLocks noChangeArrowheads="1"/>
            </p:cNvSpPr>
            <p:nvPr/>
          </p:nvSpPr>
          <p:spPr bwMode="auto">
            <a:xfrm>
              <a:off x="1618898" y="3276600"/>
              <a:ext cx="565974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=1</a:t>
              </a:r>
            </a:p>
          </p:txBody>
        </p:sp>
      </p:grp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3219451" y="3276600"/>
            <a:ext cx="1676400" cy="2590800"/>
            <a:chOff x="3219097" y="3276600"/>
            <a:chExt cx="1676400" cy="2590800"/>
          </a:xfrm>
        </p:grpSpPr>
        <p:sp>
          <p:nvSpPr>
            <p:cNvPr id="79895" name="Rectangle 16"/>
            <p:cNvSpPr>
              <a:spLocks noChangeArrowheads="1"/>
            </p:cNvSpPr>
            <p:nvPr/>
          </p:nvSpPr>
          <p:spPr bwMode="auto">
            <a:xfrm>
              <a:off x="32190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6" name="TextBox 27"/>
            <p:cNvSpPr txBox="1">
              <a:spLocks noChangeArrowheads="1"/>
            </p:cNvSpPr>
            <p:nvPr/>
          </p:nvSpPr>
          <p:spPr bwMode="auto">
            <a:xfrm>
              <a:off x="3862498" y="3276600"/>
              <a:ext cx="56621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=2</a:t>
              </a:r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018384" y="3276600"/>
            <a:ext cx="4363616" cy="2590800"/>
            <a:chOff x="4018529" y="3276600"/>
            <a:chExt cx="4363471" cy="2590800"/>
          </a:xfrm>
        </p:grpSpPr>
        <p:sp>
          <p:nvSpPr>
            <p:cNvPr id="79880" name="Oval 17"/>
            <p:cNvSpPr>
              <a:spLocks noChangeArrowheads="1"/>
            </p:cNvSpPr>
            <p:nvPr/>
          </p:nvSpPr>
          <p:spPr bwMode="auto">
            <a:xfrm>
              <a:off x="5518160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31" name="Oval 18"/>
            <p:cNvSpPr>
              <a:spLocks noChangeArrowheads="1"/>
            </p:cNvSpPr>
            <p:nvPr/>
          </p:nvSpPr>
          <p:spPr bwMode="auto">
            <a:xfrm>
              <a:off x="5518245" y="5105400"/>
              <a:ext cx="627042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2" name="AutoShape 19"/>
            <p:cNvCxnSpPr>
              <a:cxnSpLocks noChangeShapeType="1"/>
              <a:stCxn id="79880" idx="4"/>
              <a:endCxn id="31" idx="0"/>
            </p:cNvCxnSpPr>
            <p:nvPr/>
          </p:nvCxnSpPr>
          <p:spPr bwMode="auto">
            <a:xfrm rot="5400000">
              <a:off x="5473529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3" name="Oval 20"/>
            <p:cNvSpPr>
              <a:spLocks noChangeArrowheads="1"/>
            </p:cNvSpPr>
            <p:nvPr/>
          </p:nvSpPr>
          <p:spPr bwMode="auto">
            <a:xfrm>
              <a:off x="6250059" y="5105400"/>
              <a:ext cx="627041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4" name="AutoShape 21"/>
            <p:cNvCxnSpPr>
              <a:cxnSpLocks noChangeShapeType="1"/>
              <a:stCxn id="79885" idx="4"/>
              <a:endCxn id="33" idx="0"/>
            </p:cNvCxnSpPr>
            <p:nvPr/>
          </p:nvCxnSpPr>
          <p:spPr bwMode="auto">
            <a:xfrm rot="5400000">
              <a:off x="6448889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885" name="Oval 22"/>
            <p:cNvSpPr>
              <a:spLocks noChangeArrowheads="1"/>
            </p:cNvSpPr>
            <p:nvPr/>
          </p:nvSpPr>
          <p:spPr bwMode="auto">
            <a:xfrm>
              <a:off x="6249680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886" name="AutoShape 28"/>
            <p:cNvCxnSpPr>
              <a:cxnSpLocks noChangeShapeType="1"/>
              <a:stCxn id="79880" idx="6"/>
              <a:endCxn id="79885" idx="1"/>
            </p:cNvCxnSpPr>
            <p:nvPr/>
          </p:nvCxnSpPr>
          <p:spPr bwMode="auto">
            <a:xfrm>
              <a:off x="6145177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887" name="TextBox 36"/>
            <p:cNvSpPr txBox="1">
              <a:spLocks noChangeArrowheads="1"/>
            </p:cNvSpPr>
            <p:nvPr/>
          </p:nvSpPr>
          <p:spPr bwMode="auto">
            <a:xfrm>
              <a:off x="5989568" y="3276600"/>
              <a:ext cx="56619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=3</a:t>
              </a:r>
            </a:p>
          </p:txBody>
        </p:sp>
        <p:cxnSp>
          <p:nvCxnSpPr>
            <p:cNvPr id="79888" name="AutoShape 25"/>
            <p:cNvCxnSpPr>
              <a:cxnSpLocks noChangeShapeType="1"/>
              <a:stCxn id="79899" idx="6"/>
              <a:endCxn id="79880" idx="2"/>
            </p:cNvCxnSpPr>
            <p:nvPr/>
          </p:nvCxnSpPr>
          <p:spPr bwMode="auto">
            <a:xfrm flipV="1">
              <a:off x="4018529" y="4075612"/>
              <a:ext cx="1499631" cy="7643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889" name="AutoShape 27"/>
            <p:cNvCxnSpPr>
              <a:cxnSpLocks noChangeShapeType="1"/>
              <a:stCxn id="79904" idx="6"/>
              <a:endCxn id="79880" idx="3"/>
            </p:cNvCxnSpPr>
            <p:nvPr/>
          </p:nvCxnSpPr>
          <p:spPr bwMode="auto">
            <a:xfrm flipV="1">
              <a:off x="4749921" y="4297296"/>
              <a:ext cx="860064" cy="342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890" name="AutoShape 26"/>
            <p:cNvCxnSpPr>
              <a:cxnSpLocks noChangeShapeType="1"/>
              <a:stCxn id="79904" idx="6"/>
              <a:endCxn id="79885" idx="2"/>
            </p:cNvCxnSpPr>
            <p:nvPr/>
          </p:nvCxnSpPr>
          <p:spPr bwMode="auto">
            <a:xfrm flipV="1">
              <a:off x="4749921" y="4563292"/>
              <a:ext cx="1499759" cy="763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891" name="Rectangle 16"/>
            <p:cNvSpPr>
              <a:spLocks noChangeArrowheads="1"/>
            </p:cNvSpPr>
            <p:nvPr/>
          </p:nvSpPr>
          <p:spPr bwMode="auto">
            <a:xfrm>
              <a:off x="53526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79892" name="AutoShape 25"/>
            <p:cNvCxnSpPr>
              <a:cxnSpLocks noChangeShapeType="1"/>
            </p:cNvCxnSpPr>
            <p:nvPr/>
          </p:nvCxnSpPr>
          <p:spPr bwMode="auto">
            <a:xfrm>
              <a:off x="6150428" y="407894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893" name="AutoShape 27"/>
            <p:cNvCxnSpPr>
              <a:cxnSpLocks noChangeShapeType="1"/>
            </p:cNvCxnSpPr>
            <p:nvPr/>
          </p:nvCxnSpPr>
          <p:spPr bwMode="auto">
            <a:xfrm flipV="1">
              <a:off x="6881948" y="4300625"/>
              <a:ext cx="860357" cy="2659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894" name="AutoShape 26"/>
            <p:cNvCxnSpPr>
              <a:cxnSpLocks noChangeShapeType="1"/>
            </p:cNvCxnSpPr>
            <p:nvPr/>
          </p:nvCxnSpPr>
          <p:spPr bwMode="auto">
            <a:xfrm>
              <a:off x="6881948" y="456662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5984" y="1295400"/>
            <a:ext cx="3671107" cy="2376574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7396817" y="6488668"/>
            <a:ext cx="479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sonar ghost DBN model (L15D6)]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Sonar Ghost DBN Model</a:t>
            </a:r>
          </a:p>
        </p:txBody>
      </p:sp>
      <p:pic>
        <p:nvPicPr>
          <p:cNvPr id="5" name="pacman-sonar-ghost-dbn-mode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175" y="1143000"/>
            <a:ext cx="8375650" cy="52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Exact Inference in DBNs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557000" cy="4830765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Variable elimination applies to dynamic Bayes nets</a:t>
            </a: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Procedure: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unroll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the network for T time steps, then eliminate variables until P(X</a:t>
            </a:r>
            <a:r>
              <a:rPr lang="en-US" altLang="ja-JP" sz="2400" baseline="-25000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altLang="ja-JP" sz="2400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) is computed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2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36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Online belief updates: Eliminate all variables from the previous time step; store factors for current time only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6451" y="3152775"/>
            <a:ext cx="1358900" cy="1970088"/>
            <a:chOff x="1231366" y="3762103"/>
            <a:chExt cx="1358537" cy="1970314"/>
          </a:xfrm>
        </p:grpSpPr>
        <p:sp>
          <p:nvSpPr>
            <p:cNvPr id="80932" name="Oval 2"/>
            <p:cNvSpPr>
              <a:spLocks noChangeArrowheads="1"/>
            </p:cNvSpPr>
            <p:nvPr/>
          </p:nvSpPr>
          <p:spPr bwMode="auto">
            <a:xfrm>
              <a:off x="1231366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1231366" y="5105282"/>
              <a:ext cx="626895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34" name="AutoShape 4"/>
            <p:cNvCxnSpPr>
              <a:cxnSpLocks noChangeShapeType="1"/>
              <a:stCxn id="80932" idx="4"/>
              <a:endCxn id="7" idx="0"/>
            </p:cNvCxnSpPr>
            <p:nvPr/>
          </p:nvCxnSpPr>
          <p:spPr bwMode="auto">
            <a:xfrm rot="5400000">
              <a:off x="1186735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1963009" y="5105282"/>
              <a:ext cx="626894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36" name="AutoShape 6"/>
            <p:cNvCxnSpPr>
              <a:cxnSpLocks noChangeShapeType="1"/>
              <a:stCxn id="80937" idx="4"/>
              <a:endCxn id="9" idx="0"/>
            </p:cNvCxnSpPr>
            <p:nvPr/>
          </p:nvCxnSpPr>
          <p:spPr bwMode="auto">
            <a:xfrm rot="5400000">
              <a:off x="2162095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937" name="Oval 9"/>
            <p:cNvSpPr>
              <a:spLocks noChangeArrowheads="1"/>
            </p:cNvSpPr>
            <p:nvPr/>
          </p:nvSpPr>
          <p:spPr bwMode="auto">
            <a:xfrm>
              <a:off x="1962886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973636" y="3152775"/>
            <a:ext cx="2890714" cy="1970088"/>
            <a:chOff x="1858495" y="3762103"/>
            <a:chExt cx="2891133" cy="1970314"/>
          </a:xfrm>
        </p:grpSpPr>
        <p:sp>
          <p:nvSpPr>
            <p:cNvPr id="80922" name="Oval 17"/>
            <p:cNvSpPr>
              <a:spLocks noChangeArrowheads="1"/>
            </p:cNvSpPr>
            <p:nvPr/>
          </p:nvSpPr>
          <p:spPr bwMode="auto">
            <a:xfrm>
              <a:off x="3391091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14" name="Oval 18"/>
            <p:cNvSpPr>
              <a:spLocks noChangeArrowheads="1"/>
            </p:cNvSpPr>
            <p:nvPr/>
          </p:nvSpPr>
          <p:spPr bwMode="auto">
            <a:xfrm>
              <a:off x="3390531" y="5105282"/>
              <a:ext cx="627154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24" name="AutoShape 19"/>
            <p:cNvCxnSpPr>
              <a:cxnSpLocks noChangeShapeType="1"/>
              <a:stCxn id="80922" idx="4"/>
              <a:endCxn id="14" idx="0"/>
            </p:cNvCxnSpPr>
            <p:nvPr/>
          </p:nvCxnSpPr>
          <p:spPr bwMode="auto">
            <a:xfrm rot="5400000">
              <a:off x="3346460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4122475" y="5105282"/>
              <a:ext cx="627153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26" name="AutoShape 21"/>
            <p:cNvCxnSpPr>
              <a:cxnSpLocks noChangeShapeType="1"/>
              <a:stCxn id="80927" idx="4"/>
              <a:endCxn id="16" idx="0"/>
            </p:cNvCxnSpPr>
            <p:nvPr/>
          </p:nvCxnSpPr>
          <p:spPr bwMode="auto">
            <a:xfrm rot="5400000">
              <a:off x="4321820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927" name="Oval 22"/>
            <p:cNvSpPr>
              <a:spLocks noChangeArrowheads="1"/>
            </p:cNvSpPr>
            <p:nvPr/>
          </p:nvSpPr>
          <p:spPr bwMode="auto">
            <a:xfrm>
              <a:off x="4122611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80928" name="AutoShape 25"/>
            <p:cNvCxnSpPr>
              <a:cxnSpLocks noChangeShapeType="1"/>
              <a:stCxn id="80932" idx="6"/>
              <a:endCxn id="80922" idx="2"/>
            </p:cNvCxnSpPr>
            <p:nvPr/>
          </p:nvCxnSpPr>
          <p:spPr bwMode="auto">
            <a:xfrm>
              <a:off x="1858495" y="3999403"/>
              <a:ext cx="1532596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929" name="AutoShape 26"/>
            <p:cNvCxnSpPr>
              <a:cxnSpLocks noChangeShapeType="1"/>
              <a:stCxn id="80937" idx="6"/>
              <a:endCxn id="80927" idx="2"/>
            </p:cNvCxnSpPr>
            <p:nvPr/>
          </p:nvCxnSpPr>
          <p:spPr bwMode="auto">
            <a:xfrm>
              <a:off x="2590316" y="4487083"/>
              <a:ext cx="1532295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930" name="AutoShape 27"/>
            <p:cNvCxnSpPr>
              <a:cxnSpLocks noChangeShapeType="1"/>
              <a:stCxn id="80937" idx="6"/>
              <a:endCxn id="80922" idx="3"/>
            </p:cNvCxnSpPr>
            <p:nvPr/>
          </p:nvCxnSpPr>
          <p:spPr bwMode="auto">
            <a:xfrm flipV="1">
              <a:off x="2590316" y="4297295"/>
              <a:ext cx="892599" cy="1897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931" name="AutoShape 28"/>
            <p:cNvCxnSpPr>
              <a:cxnSpLocks noChangeShapeType="1"/>
              <a:stCxn id="80922" idx="6"/>
              <a:endCxn id="80927" idx="1"/>
            </p:cNvCxnSpPr>
            <p:nvPr/>
          </p:nvCxnSpPr>
          <p:spPr bwMode="auto">
            <a:xfrm>
              <a:off x="4018108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0" name="Oval 17"/>
          <p:cNvSpPr>
            <a:spLocks noChangeArrowheads="1"/>
          </p:cNvSpPr>
          <p:nvPr/>
        </p:nvSpPr>
        <p:spPr bwMode="auto">
          <a:xfrm>
            <a:off x="7632702" y="3152777"/>
            <a:ext cx="627063" cy="627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438" tIns="45719" rIns="91438" bIns="45719" anchor="ctr"/>
          <a:lstStyle/>
          <a:p>
            <a:pPr algn="ctr"/>
            <a:r>
              <a:rPr lang="en-US" b="1">
                <a:latin typeface="Calibri"/>
                <a:cs typeface="Calibri"/>
              </a:rPr>
              <a:t>G</a:t>
            </a:r>
            <a:r>
              <a:rPr lang="en-US" b="1" baseline="-25000">
                <a:latin typeface="Calibri"/>
                <a:cs typeface="Calibri"/>
              </a:rPr>
              <a:t>3</a:t>
            </a:r>
            <a:r>
              <a:rPr lang="en-US" b="1" baseline="30000">
                <a:latin typeface="Calibri"/>
                <a:cs typeface="Calibri"/>
              </a:rPr>
              <a:t>a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31" name="Oval 18"/>
          <p:cNvSpPr>
            <a:spLocks noChangeArrowheads="1"/>
          </p:cNvSpPr>
          <p:nvPr/>
        </p:nvSpPr>
        <p:spPr bwMode="auto">
          <a:xfrm>
            <a:off x="7632702" y="4495802"/>
            <a:ext cx="627063" cy="627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E</a:t>
            </a:r>
            <a:r>
              <a:rPr lang="en-US" sz="1600" b="1" baseline="-25000" dirty="0">
                <a:latin typeface="Calibri"/>
                <a:cs typeface="Calibri"/>
              </a:rPr>
              <a:t>3</a:t>
            </a:r>
            <a:r>
              <a:rPr lang="en-US" b="1" baseline="30000" dirty="0">
                <a:latin typeface="Calibri"/>
                <a:cs typeface="Calibri"/>
              </a:rPr>
              <a:t>a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32" name="AutoShape 19"/>
          <p:cNvCxnSpPr>
            <a:cxnSpLocks noChangeShapeType="1"/>
            <a:stCxn id="30" idx="4"/>
            <a:endCxn id="31" idx="0"/>
          </p:cNvCxnSpPr>
          <p:nvPr/>
        </p:nvCxnSpPr>
        <p:spPr bwMode="auto">
          <a:xfrm rot="5400000">
            <a:off x="7587458" y="4137820"/>
            <a:ext cx="717551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Oval 20"/>
          <p:cNvSpPr>
            <a:spLocks noChangeArrowheads="1"/>
          </p:cNvSpPr>
          <p:nvPr/>
        </p:nvSpPr>
        <p:spPr bwMode="auto">
          <a:xfrm>
            <a:off x="8364538" y="4495802"/>
            <a:ext cx="627063" cy="627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E</a:t>
            </a:r>
            <a:r>
              <a:rPr lang="en-US" sz="1600" b="1" baseline="-25000" dirty="0">
                <a:latin typeface="Calibri"/>
                <a:cs typeface="Calibri"/>
              </a:rPr>
              <a:t>3</a:t>
            </a:r>
            <a:r>
              <a:rPr lang="en-US" b="1" baseline="30000" dirty="0">
                <a:latin typeface="Calibri"/>
                <a:cs typeface="Calibri"/>
              </a:rPr>
              <a:t>b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34" name="AutoShape 21"/>
          <p:cNvCxnSpPr>
            <a:cxnSpLocks noChangeShapeType="1"/>
            <a:stCxn id="35" idx="4"/>
            <a:endCxn id="33" idx="0"/>
          </p:cNvCxnSpPr>
          <p:nvPr/>
        </p:nvCxnSpPr>
        <p:spPr bwMode="auto">
          <a:xfrm rot="5400000">
            <a:off x="8563769" y="4382295"/>
            <a:ext cx="2286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5" name="Oval 22"/>
          <p:cNvSpPr>
            <a:spLocks noChangeArrowheads="1"/>
          </p:cNvSpPr>
          <p:nvPr/>
        </p:nvSpPr>
        <p:spPr bwMode="auto">
          <a:xfrm>
            <a:off x="8364538" y="3640138"/>
            <a:ext cx="627063" cy="627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438" tIns="45719" rIns="91438" bIns="45719" anchor="ctr"/>
          <a:lstStyle/>
          <a:p>
            <a:pPr algn="ctr"/>
            <a:r>
              <a:rPr lang="en-US" b="1">
                <a:latin typeface="Calibri"/>
                <a:cs typeface="Calibri"/>
              </a:rPr>
              <a:t>G</a:t>
            </a:r>
            <a:r>
              <a:rPr lang="en-US" b="1" baseline="-25000">
                <a:latin typeface="Calibri"/>
                <a:cs typeface="Calibri"/>
              </a:rPr>
              <a:t>3</a:t>
            </a:r>
            <a:r>
              <a:rPr lang="en-US" b="1" baseline="30000">
                <a:latin typeface="Calibri"/>
                <a:cs typeface="Calibri"/>
              </a:rPr>
              <a:t>b</a:t>
            </a:r>
            <a:endParaRPr lang="en-US" b="1">
              <a:latin typeface="Calibri"/>
              <a:cs typeface="Calibri"/>
            </a:endParaRPr>
          </a:p>
        </p:txBody>
      </p:sp>
      <p:cxnSp>
        <p:nvCxnSpPr>
          <p:cNvPr id="36" name="AutoShape 28"/>
          <p:cNvCxnSpPr>
            <a:cxnSpLocks noChangeShapeType="1"/>
            <a:stCxn id="30" idx="6"/>
            <a:endCxn id="35" idx="1"/>
          </p:cNvCxnSpPr>
          <p:nvPr/>
        </p:nvCxnSpPr>
        <p:spPr bwMode="auto">
          <a:xfrm>
            <a:off x="8259763" y="3465514"/>
            <a:ext cx="196851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8" name="AutoShape 25"/>
          <p:cNvCxnSpPr>
            <a:cxnSpLocks noChangeShapeType="1"/>
            <a:stCxn id="80922" idx="6"/>
            <a:endCxn id="30" idx="2"/>
          </p:cNvCxnSpPr>
          <p:nvPr/>
        </p:nvCxnSpPr>
        <p:spPr bwMode="auto">
          <a:xfrm>
            <a:off x="6132513" y="3465513"/>
            <a:ext cx="1500187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" name="AutoShape 27"/>
          <p:cNvCxnSpPr>
            <a:cxnSpLocks noChangeShapeType="1"/>
            <a:endCxn id="30" idx="3"/>
          </p:cNvCxnSpPr>
          <p:nvPr/>
        </p:nvCxnSpPr>
        <p:spPr bwMode="auto">
          <a:xfrm flipV="1">
            <a:off x="6864352" y="3687763"/>
            <a:ext cx="860425" cy="190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26"/>
          <p:cNvCxnSpPr>
            <a:cxnSpLocks noChangeShapeType="1"/>
            <a:stCxn id="80927" idx="6"/>
            <a:endCxn id="35" idx="2"/>
          </p:cNvCxnSpPr>
          <p:nvPr/>
        </p:nvCxnSpPr>
        <p:spPr bwMode="auto">
          <a:xfrm flipV="1">
            <a:off x="6864351" y="3954463"/>
            <a:ext cx="150018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149600" y="2667000"/>
            <a:ext cx="5994400" cy="2590800"/>
            <a:chOff x="1035423" y="3048000"/>
            <a:chExt cx="5993674" cy="2590800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1035423" y="3048000"/>
              <a:ext cx="1726474" cy="2590800"/>
              <a:chOff x="1035423" y="3276600"/>
              <a:chExt cx="1726474" cy="2590800"/>
            </a:xfrm>
          </p:grpSpPr>
          <p:sp>
            <p:nvSpPr>
              <p:cNvPr id="80920" name="Rectangle 16"/>
              <p:cNvSpPr>
                <a:spLocks noChangeArrowheads="1"/>
              </p:cNvSpPr>
              <p:nvPr/>
            </p:nvSpPr>
            <p:spPr bwMode="auto">
              <a:xfrm>
                <a:off x="1035423" y="3657600"/>
                <a:ext cx="1726474" cy="2209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0921" name="TextBox 24"/>
              <p:cNvSpPr txBox="1">
                <a:spLocks noChangeArrowheads="1"/>
              </p:cNvSpPr>
              <p:nvPr/>
            </p:nvSpPr>
            <p:spPr bwMode="auto">
              <a:xfrm>
                <a:off x="1618896" y="32766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900" dirty="0">
                    <a:latin typeface="Calibri"/>
                    <a:cs typeface="Calibri"/>
                  </a:rPr>
                  <a:t>t =1</a:t>
                </a:r>
              </a:p>
            </p:txBody>
          </p:sp>
        </p:grpSp>
        <p:grpSp>
          <p:nvGrpSpPr>
            <p:cNvPr id="6" name="Group 25"/>
            <p:cNvGrpSpPr>
              <a:grpSpLocks/>
            </p:cNvGrpSpPr>
            <p:nvPr/>
          </p:nvGrpSpPr>
          <p:grpSpPr bwMode="auto">
            <a:xfrm>
              <a:off x="3219097" y="3048000"/>
              <a:ext cx="1676400" cy="2590800"/>
              <a:chOff x="3219097" y="3276600"/>
              <a:chExt cx="1676400" cy="2590800"/>
            </a:xfrm>
          </p:grpSpPr>
          <p:sp>
            <p:nvSpPr>
              <p:cNvPr id="80918" name="Rectangle 16"/>
              <p:cNvSpPr>
                <a:spLocks noChangeArrowheads="1"/>
              </p:cNvSpPr>
              <p:nvPr/>
            </p:nvSpPr>
            <p:spPr bwMode="auto">
              <a:xfrm>
                <a:off x="3219097" y="3657600"/>
                <a:ext cx="1676400" cy="2209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0919" name="TextBox 27"/>
              <p:cNvSpPr txBox="1">
                <a:spLocks noChangeArrowheads="1"/>
              </p:cNvSpPr>
              <p:nvPr/>
            </p:nvSpPr>
            <p:spPr bwMode="auto">
              <a:xfrm>
                <a:off x="3862498" y="32766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900" dirty="0">
                    <a:latin typeface="Calibri"/>
                    <a:cs typeface="Calibri"/>
                  </a:rPr>
                  <a:t>t =2</a:t>
                </a:r>
              </a:p>
            </p:txBody>
          </p:sp>
        </p:grpSp>
        <p:sp>
          <p:nvSpPr>
            <p:cNvPr id="80916" name="TextBox 36"/>
            <p:cNvSpPr txBox="1">
              <a:spLocks noChangeArrowheads="1"/>
            </p:cNvSpPr>
            <p:nvPr/>
          </p:nvSpPr>
          <p:spPr bwMode="auto">
            <a:xfrm>
              <a:off x="5989567" y="3048000"/>
              <a:ext cx="56614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=3</a:t>
              </a:r>
            </a:p>
          </p:txBody>
        </p:sp>
        <p:sp>
          <p:nvSpPr>
            <p:cNvPr id="80917" name="Rectangle 16"/>
            <p:cNvSpPr>
              <a:spLocks noChangeArrowheads="1"/>
            </p:cNvSpPr>
            <p:nvPr/>
          </p:nvSpPr>
          <p:spPr bwMode="auto">
            <a:xfrm>
              <a:off x="5352697" y="34290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47" name="Oval 22"/>
          <p:cNvSpPr>
            <a:spLocks noChangeArrowheads="1"/>
          </p:cNvSpPr>
          <p:nvPr/>
        </p:nvSpPr>
        <p:spPr bwMode="auto">
          <a:xfrm>
            <a:off x="8362951" y="3638551"/>
            <a:ext cx="627063" cy="627063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b="1">
                <a:latin typeface="Calibri"/>
                <a:cs typeface="Calibri"/>
              </a:rPr>
              <a:t>G</a:t>
            </a:r>
            <a:r>
              <a:rPr lang="en-US" b="1" baseline="-25000">
                <a:latin typeface="Calibri"/>
                <a:cs typeface="Calibri"/>
              </a:rPr>
              <a:t>3</a:t>
            </a:r>
            <a:r>
              <a:rPr lang="en-US" b="1" baseline="30000">
                <a:latin typeface="Calibri"/>
                <a:cs typeface="Calibri"/>
              </a:rPr>
              <a:t>b</a:t>
            </a:r>
            <a:endParaRPr lang="en-US" b="1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5" grpId="0" animBg="1"/>
      <p:bldP spid="47" grpId="0" animBg="1"/>
      <p:bldP spid="4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DBN Particle Filters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particle is a complete sample for a time step</a:t>
            </a: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Initialize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Generate prior samples for the t=1 Bayes net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Example particle: 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= (3,3) 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= (5,3) </a:t>
            </a:r>
          </a:p>
          <a:p>
            <a:pPr lvl="1"/>
            <a:endParaRPr lang="en-US" sz="11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Elapse time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Sample a successor for each particle 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Example successor: 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= (2,3) 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= (6,3)</a:t>
            </a:r>
          </a:p>
          <a:p>
            <a:pPr lvl="8"/>
            <a:endParaRPr lang="en-US" sz="1600" b="1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Observe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Weight each </a:t>
            </a:r>
            <a:r>
              <a:rPr lang="en-US" sz="2400" i="1" u="sng" dirty="0">
                <a:latin typeface="Calibri"/>
                <a:ea typeface="ＭＳ Ｐゴシック" pitchFamily="34" charset="-128"/>
                <a:cs typeface="Calibri"/>
              </a:rPr>
              <a:t>entire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sample by the likelihood of the evidence conditioned on the sample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Likelihood: P(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) * P(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) </a:t>
            </a:r>
          </a:p>
          <a:p>
            <a:endParaRPr lang="en-US" sz="1100" b="1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Resample: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Select prior samples (tuples of values) in proportion to their likelihood</a:t>
            </a:r>
          </a:p>
          <a:p>
            <a:endParaRPr lang="en-US" sz="1100" b="1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8387" y="1442418"/>
            <a:ext cx="7797750" cy="47297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HMMs: MLE Queries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7315200" cy="16303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HMMs defined by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States X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Observations E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Initial distribution: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Transitions: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Emissions: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New query: most likely explanation: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New method: the </a:t>
            </a:r>
            <a:r>
              <a:rPr lang="en-US" sz="2800" dirty="0" err="1">
                <a:latin typeface="Calibri"/>
                <a:cs typeface="Calibri"/>
              </a:rPr>
              <a:t>Viterbi</a:t>
            </a:r>
            <a:r>
              <a:rPr lang="en-US" sz="2800" dirty="0">
                <a:latin typeface="Calibri"/>
                <a:cs typeface="Calibri"/>
              </a:rPr>
              <a:t> algorithm</a:t>
            </a: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8402" y="3230561"/>
            <a:ext cx="1577788" cy="2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8401" y="2849564"/>
            <a:ext cx="96322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8400" y="3611561"/>
            <a:ext cx="1183341" cy="2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Oval 8"/>
          <p:cNvSpPr>
            <a:spLocks noChangeArrowheads="1"/>
          </p:cNvSpPr>
          <p:nvPr/>
        </p:nvSpPr>
        <p:spPr bwMode="auto">
          <a:xfrm>
            <a:off x="117856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18440" name="AutoShape 9"/>
          <p:cNvCxnSpPr>
            <a:cxnSpLocks noChangeShapeType="1"/>
            <a:stCxn id="18439" idx="4"/>
            <a:endCxn id="18455" idx="0"/>
          </p:cNvCxnSpPr>
          <p:nvPr/>
        </p:nvCxnSpPr>
        <p:spPr bwMode="auto">
          <a:xfrm>
            <a:off x="121412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</p:spPr>
      </p:cxnSp>
      <p:sp>
        <p:nvSpPr>
          <p:cNvPr id="18441" name="Oval 10"/>
          <p:cNvSpPr>
            <a:spLocks noChangeArrowheads="1"/>
          </p:cNvSpPr>
          <p:nvPr/>
        </p:nvSpPr>
        <p:spPr bwMode="auto">
          <a:xfrm>
            <a:off x="73152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8442" name="AutoShape 11"/>
          <p:cNvCxnSpPr>
            <a:cxnSpLocks noChangeShapeType="1"/>
            <a:stCxn id="18441" idx="4"/>
            <a:endCxn id="18452" idx="0"/>
          </p:cNvCxnSpPr>
          <p:nvPr/>
        </p:nvCxnSpPr>
        <p:spPr bwMode="auto">
          <a:xfrm>
            <a:off x="76708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3" name="Oval 12"/>
          <p:cNvSpPr>
            <a:spLocks noChangeArrowheads="1"/>
          </p:cNvSpPr>
          <p:nvPr/>
        </p:nvSpPr>
        <p:spPr bwMode="auto">
          <a:xfrm>
            <a:off x="60960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8444" name="AutoShape 13"/>
          <p:cNvCxnSpPr>
            <a:cxnSpLocks noChangeShapeType="1"/>
            <a:stCxn id="18445" idx="6"/>
            <a:endCxn id="18441" idx="2"/>
          </p:cNvCxnSpPr>
          <p:nvPr/>
        </p:nvCxnSpPr>
        <p:spPr bwMode="auto">
          <a:xfrm>
            <a:off x="68262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5" name="Oval 14"/>
          <p:cNvSpPr>
            <a:spLocks noChangeArrowheads="1"/>
          </p:cNvSpPr>
          <p:nvPr/>
        </p:nvSpPr>
        <p:spPr bwMode="auto">
          <a:xfrm>
            <a:off x="60960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8446" name="AutoShape 15"/>
          <p:cNvCxnSpPr>
            <a:cxnSpLocks noChangeShapeType="1"/>
            <a:stCxn id="18445" idx="4"/>
            <a:endCxn id="18443" idx="0"/>
          </p:cNvCxnSpPr>
          <p:nvPr/>
        </p:nvCxnSpPr>
        <p:spPr bwMode="auto">
          <a:xfrm>
            <a:off x="64516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7" name="Oval 16"/>
          <p:cNvSpPr>
            <a:spLocks noChangeArrowheads="1"/>
          </p:cNvSpPr>
          <p:nvPr/>
        </p:nvSpPr>
        <p:spPr bwMode="auto">
          <a:xfrm>
            <a:off x="85344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8448" name="AutoShape 17"/>
          <p:cNvCxnSpPr>
            <a:cxnSpLocks noChangeShapeType="1"/>
            <a:stCxn id="18447" idx="6"/>
            <a:endCxn id="18450" idx="2"/>
          </p:cNvCxnSpPr>
          <p:nvPr/>
        </p:nvCxnSpPr>
        <p:spPr bwMode="auto">
          <a:xfrm>
            <a:off x="92646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449" name="AutoShape 18"/>
          <p:cNvCxnSpPr>
            <a:cxnSpLocks noChangeShapeType="1"/>
            <a:stCxn id="18441" idx="6"/>
            <a:endCxn id="18447" idx="2"/>
          </p:cNvCxnSpPr>
          <p:nvPr/>
        </p:nvCxnSpPr>
        <p:spPr bwMode="auto">
          <a:xfrm>
            <a:off x="80454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50" name="Oval 19"/>
          <p:cNvSpPr>
            <a:spLocks noChangeArrowheads="1"/>
          </p:cNvSpPr>
          <p:nvPr/>
        </p:nvSpPr>
        <p:spPr bwMode="auto">
          <a:xfrm>
            <a:off x="97536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8451" name="AutoShape 20"/>
          <p:cNvCxnSpPr>
            <a:cxnSpLocks noChangeShapeType="1"/>
            <a:stCxn id="18450" idx="6"/>
            <a:endCxn id="18439" idx="2"/>
          </p:cNvCxnSpPr>
          <p:nvPr/>
        </p:nvCxnSpPr>
        <p:spPr bwMode="auto">
          <a:xfrm>
            <a:off x="10483851" y="2049463"/>
            <a:ext cx="12827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18452" name="Oval 21"/>
          <p:cNvSpPr>
            <a:spLocks noChangeArrowheads="1"/>
          </p:cNvSpPr>
          <p:nvPr/>
        </p:nvSpPr>
        <p:spPr bwMode="auto">
          <a:xfrm>
            <a:off x="73152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18453" name="Oval 22"/>
          <p:cNvSpPr>
            <a:spLocks noChangeArrowheads="1"/>
          </p:cNvSpPr>
          <p:nvPr/>
        </p:nvSpPr>
        <p:spPr bwMode="auto">
          <a:xfrm>
            <a:off x="85344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8454" name="Oval 23"/>
          <p:cNvSpPr>
            <a:spLocks noChangeArrowheads="1"/>
          </p:cNvSpPr>
          <p:nvPr/>
        </p:nvSpPr>
        <p:spPr bwMode="auto">
          <a:xfrm>
            <a:off x="97536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8455" name="Oval 24"/>
          <p:cNvSpPr>
            <a:spLocks noChangeArrowheads="1"/>
          </p:cNvSpPr>
          <p:nvPr/>
        </p:nvSpPr>
        <p:spPr bwMode="auto">
          <a:xfrm>
            <a:off x="11785600" y="28495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18456" name="AutoShape 25"/>
          <p:cNvCxnSpPr>
            <a:cxnSpLocks noChangeShapeType="1"/>
            <a:stCxn id="18447" idx="4"/>
            <a:endCxn id="18453" idx="0"/>
          </p:cNvCxnSpPr>
          <p:nvPr/>
        </p:nvCxnSpPr>
        <p:spPr bwMode="auto">
          <a:xfrm>
            <a:off x="88900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457" name="AutoShape 26"/>
          <p:cNvCxnSpPr>
            <a:cxnSpLocks noChangeShapeType="1"/>
            <a:stCxn id="18450" idx="4"/>
            <a:endCxn id="18454" idx="0"/>
          </p:cNvCxnSpPr>
          <p:nvPr/>
        </p:nvCxnSpPr>
        <p:spPr bwMode="auto">
          <a:xfrm>
            <a:off x="101092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8458" name="Picture 3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34200" y="4830763"/>
            <a:ext cx="3352800" cy="5334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State Trellis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582400" cy="49530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State trellis: graph of states and transitions over time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Each arc represents some transition</a:t>
            </a:r>
          </a:p>
          <a:p>
            <a:r>
              <a:rPr lang="en-US" sz="2400" dirty="0">
                <a:latin typeface="Calibri"/>
                <a:cs typeface="Calibri"/>
              </a:rPr>
              <a:t>Each arc has weight</a:t>
            </a:r>
          </a:p>
          <a:p>
            <a:r>
              <a:rPr lang="en-US" sz="2400" dirty="0">
                <a:latin typeface="Calibri"/>
                <a:cs typeface="Calibri"/>
              </a:rPr>
              <a:t>Each path is a sequence </a:t>
            </a:r>
            <a:r>
              <a:rPr lang="en-US" sz="2400">
                <a:latin typeface="Calibri"/>
                <a:cs typeface="Calibri"/>
              </a:rPr>
              <a:t>of states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The product of weights on a path is that sequence’s probability along with the evidence</a:t>
            </a:r>
          </a:p>
          <a:p>
            <a:r>
              <a:rPr lang="en-US" sz="2400" dirty="0">
                <a:latin typeface="Calibri"/>
                <a:cs typeface="Calibri"/>
              </a:rPr>
              <a:t>Forward algorithm computes sums of paths, </a:t>
            </a:r>
            <a:r>
              <a:rPr lang="en-US" sz="2400" dirty="0" err="1">
                <a:latin typeface="Calibri"/>
                <a:cs typeface="Calibri"/>
              </a:rPr>
              <a:t>Viterbi</a:t>
            </a:r>
            <a:r>
              <a:rPr lang="en-US" sz="2400" dirty="0">
                <a:latin typeface="Calibri"/>
                <a:cs typeface="Calibri"/>
              </a:rPr>
              <a:t> computes best paths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16764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16764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124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3124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4648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9" name="Rectangle 11"/>
          <p:cNvSpPr>
            <a:spLocks noChangeArrowheads="1"/>
          </p:cNvSpPr>
          <p:nvPr/>
        </p:nvSpPr>
        <p:spPr bwMode="auto">
          <a:xfrm>
            <a:off x="4648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50" name="Rectangle 12"/>
          <p:cNvSpPr>
            <a:spLocks noChangeArrowheads="1"/>
          </p:cNvSpPr>
          <p:nvPr/>
        </p:nvSpPr>
        <p:spPr bwMode="auto">
          <a:xfrm>
            <a:off x="6172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51" name="Rectangle 13"/>
          <p:cNvSpPr>
            <a:spLocks noChangeArrowheads="1"/>
          </p:cNvSpPr>
          <p:nvPr/>
        </p:nvSpPr>
        <p:spPr bwMode="auto">
          <a:xfrm>
            <a:off x="6172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10252" name="AutoShape 14"/>
          <p:cNvCxnSpPr>
            <a:cxnSpLocks noChangeShapeType="1"/>
            <a:stCxn id="10244" idx="3"/>
            <a:endCxn id="10246" idx="1"/>
          </p:cNvCxnSpPr>
          <p:nvPr/>
        </p:nvCxnSpPr>
        <p:spPr bwMode="auto">
          <a:xfrm>
            <a:off x="2362200" y="20955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3" name="AutoShape 15"/>
          <p:cNvCxnSpPr>
            <a:cxnSpLocks noChangeShapeType="1"/>
            <a:stCxn id="10244" idx="3"/>
            <a:endCxn id="10247" idx="1"/>
          </p:cNvCxnSpPr>
          <p:nvPr/>
        </p:nvCxnSpPr>
        <p:spPr bwMode="auto">
          <a:xfrm>
            <a:off x="2362200" y="2095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4" name="AutoShape 16"/>
          <p:cNvCxnSpPr>
            <a:cxnSpLocks noChangeShapeType="1"/>
            <a:stCxn id="10245" idx="3"/>
            <a:endCxn id="10246" idx="1"/>
          </p:cNvCxnSpPr>
          <p:nvPr/>
        </p:nvCxnSpPr>
        <p:spPr bwMode="auto">
          <a:xfrm flipV="1">
            <a:off x="2362200" y="2095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5" name="AutoShape 17"/>
          <p:cNvCxnSpPr>
            <a:cxnSpLocks noChangeShapeType="1"/>
            <a:stCxn id="10245" idx="3"/>
            <a:endCxn id="10247" idx="1"/>
          </p:cNvCxnSpPr>
          <p:nvPr/>
        </p:nvCxnSpPr>
        <p:spPr bwMode="auto">
          <a:xfrm>
            <a:off x="2362200" y="27813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6" name="AutoShape 18"/>
          <p:cNvCxnSpPr>
            <a:cxnSpLocks noChangeShapeType="1"/>
            <a:stCxn id="10246" idx="3"/>
            <a:endCxn id="10248" idx="1"/>
          </p:cNvCxnSpPr>
          <p:nvPr/>
        </p:nvCxnSpPr>
        <p:spPr bwMode="auto">
          <a:xfrm>
            <a:off x="3810000" y="2095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19"/>
          <p:cNvCxnSpPr>
            <a:cxnSpLocks noChangeShapeType="1"/>
            <a:stCxn id="10246" idx="3"/>
            <a:endCxn id="10249" idx="1"/>
          </p:cNvCxnSpPr>
          <p:nvPr/>
        </p:nvCxnSpPr>
        <p:spPr bwMode="auto">
          <a:xfrm>
            <a:off x="3810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8" name="AutoShape 20"/>
          <p:cNvCxnSpPr>
            <a:cxnSpLocks noChangeShapeType="1"/>
            <a:stCxn id="10247" idx="3"/>
            <a:endCxn id="10248" idx="1"/>
          </p:cNvCxnSpPr>
          <p:nvPr/>
        </p:nvCxnSpPr>
        <p:spPr bwMode="auto">
          <a:xfrm flipV="1">
            <a:off x="3810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9" name="AutoShape 21"/>
          <p:cNvCxnSpPr>
            <a:cxnSpLocks noChangeShapeType="1"/>
            <a:stCxn id="10247" idx="3"/>
            <a:endCxn id="10249" idx="1"/>
          </p:cNvCxnSpPr>
          <p:nvPr/>
        </p:nvCxnSpPr>
        <p:spPr bwMode="auto">
          <a:xfrm>
            <a:off x="3810000" y="27813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0" name="AutoShape 22"/>
          <p:cNvCxnSpPr>
            <a:cxnSpLocks noChangeShapeType="1"/>
            <a:stCxn id="10248" idx="3"/>
            <a:endCxn id="10250" idx="1"/>
          </p:cNvCxnSpPr>
          <p:nvPr/>
        </p:nvCxnSpPr>
        <p:spPr bwMode="auto">
          <a:xfrm>
            <a:off x="5334000" y="2095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1" name="AutoShape 23"/>
          <p:cNvCxnSpPr>
            <a:cxnSpLocks noChangeShapeType="1"/>
            <a:stCxn id="10248" idx="3"/>
            <a:endCxn id="10251" idx="1"/>
          </p:cNvCxnSpPr>
          <p:nvPr/>
        </p:nvCxnSpPr>
        <p:spPr bwMode="auto">
          <a:xfrm>
            <a:off x="5334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2" name="AutoShape 24"/>
          <p:cNvCxnSpPr>
            <a:cxnSpLocks noChangeShapeType="1"/>
            <a:stCxn id="10249" idx="3"/>
            <a:endCxn id="10250" idx="1"/>
          </p:cNvCxnSpPr>
          <p:nvPr/>
        </p:nvCxnSpPr>
        <p:spPr bwMode="auto">
          <a:xfrm flipV="1">
            <a:off x="5334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3" name="AutoShape 25"/>
          <p:cNvCxnSpPr>
            <a:cxnSpLocks noChangeShapeType="1"/>
            <a:stCxn id="10249" idx="3"/>
            <a:endCxn id="10251" idx="1"/>
          </p:cNvCxnSpPr>
          <p:nvPr/>
        </p:nvCxnSpPr>
        <p:spPr bwMode="auto">
          <a:xfrm>
            <a:off x="5334000" y="27813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0264" name="Picture 4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4057650"/>
            <a:ext cx="1411288" cy="2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5" name="Picture 3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5000" y="3352801"/>
            <a:ext cx="39052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6" name="Picture 3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68663" y="3352801"/>
            <a:ext cx="40481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80152" y="3352801"/>
            <a:ext cx="49371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8" name="Picture 3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06951" y="3429000"/>
            <a:ext cx="3302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9" name="Picture 4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10001" y="4419600"/>
            <a:ext cx="26543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Today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HMMs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Particle filters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Demo bonanza!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Most-likely-explanation queries</a:t>
            </a:r>
          </a:p>
          <a:p>
            <a:pPr lvl="2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Applications: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“I Know Why You Went to the Clinic: Risks and Realization of HTTPS Traffic Analysis”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Speech recognition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Forward / Viterbi Algorithms</a:t>
            </a:r>
          </a:p>
        </p:txBody>
      </p:sp>
      <p:pic>
        <p:nvPicPr>
          <p:cNvPr id="117658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70800" y="5673726"/>
            <a:ext cx="3835400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9"/>
          <p:cNvSpPr>
            <a:spLocks noChangeArrowheads="1"/>
          </p:cNvSpPr>
          <p:nvPr/>
        </p:nvSpPr>
        <p:spPr bwMode="auto">
          <a:xfrm>
            <a:off x="35052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69" name="Rectangle 10"/>
          <p:cNvSpPr>
            <a:spLocks noChangeArrowheads="1"/>
          </p:cNvSpPr>
          <p:nvPr/>
        </p:nvSpPr>
        <p:spPr bwMode="auto">
          <a:xfrm>
            <a:off x="35052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0" name="Rectangle 11"/>
          <p:cNvSpPr>
            <a:spLocks noChangeArrowheads="1"/>
          </p:cNvSpPr>
          <p:nvPr/>
        </p:nvSpPr>
        <p:spPr bwMode="auto">
          <a:xfrm>
            <a:off x="4953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71" name="Rectangle 12"/>
          <p:cNvSpPr>
            <a:spLocks noChangeArrowheads="1"/>
          </p:cNvSpPr>
          <p:nvPr/>
        </p:nvSpPr>
        <p:spPr bwMode="auto">
          <a:xfrm>
            <a:off x="4953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2" name="Rectangle 13"/>
          <p:cNvSpPr>
            <a:spLocks noChangeArrowheads="1"/>
          </p:cNvSpPr>
          <p:nvPr/>
        </p:nvSpPr>
        <p:spPr bwMode="auto">
          <a:xfrm>
            <a:off x="6477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pic>
        <p:nvPicPr>
          <p:cNvPr id="1127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14401" y="4759326"/>
            <a:ext cx="262731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14"/>
          <p:cNvSpPr>
            <a:spLocks noChangeArrowheads="1"/>
          </p:cNvSpPr>
          <p:nvPr/>
        </p:nvSpPr>
        <p:spPr bwMode="auto">
          <a:xfrm>
            <a:off x="6477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5" name="Rectangle 15"/>
          <p:cNvSpPr>
            <a:spLocks noChangeArrowheads="1"/>
          </p:cNvSpPr>
          <p:nvPr/>
        </p:nvSpPr>
        <p:spPr bwMode="auto">
          <a:xfrm>
            <a:off x="8001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76" name="Rectangle 16"/>
          <p:cNvSpPr>
            <a:spLocks noChangeArrowheads="1"/>
          </p:cNvSpPr>
          <p:nvPr/>
        </p:nvSpPr>
        <p:spPr bwMode="auto">
          <a:xfrm>
            <a:off x="8001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11277" name="AutoShape 17"/>
          <p:cNvCxnSpPr>
            <a:cxnSpLocks noChangeShapeType="1"/>
            <a:stCxn id="11268" idx="3"/>
            <a:endCxn id="11270" idx="1"/>
          </p:cNvCxnSpPr>
          <p:nvPr/>
        </p:nvCxnSpPr>
        <p:spPr bwMode="auto">
          <a:xfrm>
            <a:off x="4191000" y="18669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8" name="AutoShape 18"/>
          <p:cNvCxnSpPr>
            <a:cxnSpLocks noChangeShapeType="1"/>
            <a:stCxn id="11268" idx="3"/>
            <a:endCxn id="11271" idx="1"/>
          </p:cNvCxnSpPr>
          <p:nvPr/>
        </p:nvCxnSpPr>
        <p:spPr bwMode="auto">
          <a:xfrm>
            <a:off x="4191000" y="18669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9" name="AutoShape 19"/>
          <p:cNvCxnSpPr>
            <a:cxnSpLocks noChangeShapeType="1"/>
            <a:stCxn id="11269" idx="3"/>
            <a:endCxn id="11270" idx="1"/>
          </p:cNvCxnSpPr>
          <p:nvPr/>
        </p:nvCxnSpPr>
        <p:spPr bwMode="auto">
          <a:xfrm flipV="1">
            <a:off x="4191000" y="18669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0" name="AutoShape 20"/>
          <p:cNvCxnSpPr>
            <a:cxnSpLocks noChangeShapeType="1"/>
            <a:stCxn id="11269" idx="3"/>
            <a:endCxn id="11271" idx="1"/>
          </p:cNvCxnSpPr>
          <p:nvPr/>
        </p:nvCxnSpPr>
        <p:spPr bwMode="auto">
          <a:xfrm>
            <a:off x="4191000" y="25527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1" name="AutoShape 21"/>
          <p:cNvCxnSpPr>
            <a:cxnSpLocks noChangeShapeType="1"/>
            <a:stCxn id="11270" idx="3"/>
            <a:endCxn id="11272" idx="1"/>
          </p:cNvCxnSpPr>
          <p:nvPr/>
        </p:nvCxnSpPr>
        <p:spPr bwMode="auto">
          <a:xfrm>
            <a:off x="5638800" y="18669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2" name="AutoShape 22"/>
          <p:cNvCxnSpPr>
            <a:cxnSpLocks noChangeShapeType="1"/>
            <a:stCxn id="11270" idx="3"/>
            <a:endCxn id="11274" idx="1"/>
          </p:cNvCxnSpPr>
          <p:nvPr/>
        </p:nvCxnSpPr>
        <p:spPr bwMode="auto">
          <a:xfrm>
            <a:off x="5638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3" name="AutoShape 23"/>
          <p:cNvCxnSpPr>
            <a:cxnSpLocks noChangeShapeType="1"/>
            <a:stCxn id="11271" idx="3"/>
            <a:endCxn id="11272" idx="1"/>
          </p:cNvCxnSpPr>
          <p:nvPr/>
        </p:nvCxnSpPr>
        <p:spPr bwMode="auto">
          <a:xfrm flipV="1">
            <a:off x="5638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4" name="AutoShape 24"/>
          <p:cNvCxnSpPr>
            <a:cxnSpLocks noChangeShapeType="1"/>
            <a:stCxn id="11271" idx="3"/>
            <a:endCxn id="11274" idx="1"/>
          </p:cNvCxnSpPr>
          <p:nvPr/>
        </p:nvCxnSpPr>
        <p:spPr bwMode="auto">
          <a:xfrm>
            <a:off x="5638800" y="2552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5" name="AutoShape 25"/>
          <p:cNvCxnSpPr>
            <a:cxnSpLocks noChangeShapeType="1"/>
            <a:stCxn id="11272" idx="3"/>
            <a:endCxn id="11275" idx="1"/>
          </p:cNvCxnSpPr>
          <p:nvPr/>
        </p:nvCxnSpPr>
        <p:spPr bwMode="auto">
          <a:xfrm>
            <a:off x="7162800" y="18669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6" name="AutoShape 26"/>
          <p:cNvCxnSpPr>
            <a:cxnSpLocks noChangeShapeType="1"/>
            <a:stCxn id="11272" idx="3"/>
            <a:endCxn id="11276" idx="1"/>
          </p:cNvCxnSpPr>
          <p:nvPr/>
        </p:nvCxnSpPr>
        <p:spPr bwMode="auto">
          <a:xfrm>
            <a:off x="7162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7" name="AutoShape 27"/>
          <p:cNvCxnSpPr>
            <a:cxnSpLocks noChangeShapeType="1"/>
            <a:stCxn id="11274" idx="3"/>
            <a:endCxn id="11275" idx="1"/>
          </p:cNvCxnSpPr>
          <p:nvPr/>
        </p:nvCxnSpPr>
        <p:spPr bwMode="auto">
          <a:xfrm flipV="1">
            <a:off x="7162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8" name="AutoShape 28"/>
          <p:cNvCxnSpPr>
            <a:cxnSpLocks noChangeShapeType="1"/>
            <a:stCxn id="11274" idx="3"/>
            <a:endCxn id="11276" idx="1"/>
          </p:cNvCxnSpPr>
          <p:nvPr/>
        </p:nvCxnSpPr>
        <p:spPr bwMode="auto">
          <a:xfrm>
            <a:off x="7162800" y="2552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31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29401" y="4759325"/>
            <a:ext cx="4564063" cy="45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12925" y="5656265"/>
            <a:ext cx="36734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2" name="Picture 3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65539" y="3048001"/>
            <a:ext cx="39052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3" name="Picture 3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29200" y="3048001"/>
            <a:ext cx="40481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4" name="Picture 3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040688" y="3048001"/>
            <a:ext cx="493712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5" name="Picture 38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567488" y="3124200"/>
            <a:ext cx="3302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1295400" y="3810001"/>
            <a:ext cx="4191000" cy="5232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Forward Algorithm (Sum)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10400" y="3810001"/>
            <a:ext cx="4191000" cy="5232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 err="1">
                <a:latin typeface="Calibri"/>
                <a:cs typeface="Calibri"/>
              </a:rPr>
              <a:t>Viterbi</a:t>
            </a:r>
            <a:r>
              <a:rPr lang="en-US" sz="2800" dirty="0">
                <a:latin typeface="Calibri"/>
                <a:cs typeface="Calibri"/>
              </a:rPr>
              <a:t> Algorithm (Max)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</a:t>
            </a:r>
          </a:p>
        </p:txBody>
      </p:sp>
      <p:pic>
        <p:nvPicPr>
          <p:cNvPr id="3" name="Picture 2" descr="Screen Shot 2014-03-12 at 11.5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78" y="1219200"/>
            <a:ext cx="4090722" cy="49327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6248400"/>
            <a:ext cx="1173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I Know Why You Went to the Clinic: Risks and Realization of HTTPS Traffic Analysis</a:t>
            </a:r>
          </a:p>
          <a:p>
            <a:r>
              <a:rPr lang="en-US" dirty="0">
                <a:latin typeface="Calibri"/>
                <a:cs typeface="Calibri"/>
              </a:rPr>
              <a:t>Brad Miller, Ling Huang, A. D. Joseph, J. D. </a:t>
            </a:r>
            <a:r>
              <a:rPr lang="en-US" dirty="0" err="1">
                <a:latin typeface="Calibri"/>
                <a:cs typeface="Calibri"/>
              </a:rPr>
              <a:t>Tygar</a:t>
            </a:r>
            <a:r>
              <a:rPr lang="en-US" dirty="0">
                <a:latin typeface="Calibri"/>
                <a:cs typeface="Calibri"/>
              </a:rPr>
              <a:t> (UC Berkeley)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9270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830766"/>
          </a:xfrm>
        </p:spPr>
        <p:txBody>
          <a:bodyPr/>
          <a:lstStyle/>
          <a:p>
            <a:r>
              <a:rPr lang="en-US" dirty="0"/>
              <a:t>Setting</a:t>
            </a:r>
          </a:p>
          <a:p>
            <a:pPr lvl="1"/>
            <a:r>
              <a:rPr lang="en-US" dirty="0"/>
              <a:t>User we want to spy on use HTTPS to browse the internet</a:t>
            </a:r>
          </a:p>
          <a:p>
            <a:r>
              <a:rPr lang="en-US" dirty="0"/>
              <a:t>Measurements</a:t>
            </a:r>
          </a:p>
          <a:p>
            <a:pPr lvl="1"/>
            <a:r>
              <a:rPr lang="en-US" dirty="0"/>
              <a:t>IP address</a:t>
            </a:r>
          </a:p>
          <a:p>
            <a:pPr lvl="1"/>
            <a:r>
              <a:rPr lang="en-US" dirty="0"/>
              <a:t>Sizes of packets coming in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Infer browsing sequence of that user</a:t>
            </a:r>
          </a:p>
          <a:p>
            <a:pPr lvl="1"/>
            <a:endParaRPr lang="en-US" dirty="0"/>
          </a:p>
          <a:p>
            <a:r>
              <a:rPr lang="en-US" dirty="0"/>
              <a:t>E.g.: medical, financial, legal, …</a:t>
            </a:r>
          </a:p>
        </p:txBody>
      </p:sp>
    </p:spTree>
    <p:extLst>
      <p:ext uri="{BB962C8B-B14F-4D97-AF65-F5344CB8AC3E}">
        <p14:creationId xmlns:p14="http://schemas.microsoft.com/office/powerpoint/2010/main" val="58581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5105400"/>
          </a:xfrm>
        </p:spPr>
        <p:txBody>
          <a:bodyPr/>
          <a:lstStyle/>
          <a:p>
            <a:r>
              <a:rPr lang="en-US" dirty="0"/>
              <a:t>Transition model</a:t>
            </a:r>
          </a:p>
          <a:p>
            <a:pPr lvl="1"/>
            <a:r>
              <a:rPr lang="en-US" dirty="0"/>
              <a:t>Probability distribution over links on the current page + some probability to navigate to any other page on the site</a:t>
            </a:r>
          </a:p>
          <a:p>
            <a:pPr lvl="1"/>
            <a:endParaRPr lang="en-US" dirty="0"/>
          </a:p>
          <a:p>
            <a:r>
              <a:rPr lang="en-US" dirty="0"/>
              <a:t>Noisy observation model due to traffic variations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Dynamically generated content</a:t>
            </a:r>
          </a:p>
          <a:p>
            <a:pPr lvl="1"/>
            <a:r>
              <a:rPr lang="en-US" dirty="0"/>
              <a:t>User-specific content, including cookies</a:t>
            </a:r>
          </a:p>
          <a:p>
            <a:pPr marL="457165" lvl="1" indent="0">
              <a:buNone/>
            </a:pPr>
            <a:r>
              <a:rPr lang="en-US" dirty="0">
                <a:sym typeface="Wingdings"/>
              </a:rPr>
              <a:t> Probability distribution P( packet size | page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77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Results</a:t>
            </a:r>
          </a:p>
        </p:txBody>
      </p:sp>
      <p:pic>
        <p:nvPicPr>
          <p:cNvPr id="5" name="Picture 4" descr="Screen Shot 2014-03-13 at 11.49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70100"/>
            <a:ext cx="11912600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6324600"/>
            <a:ext cx="475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/>
                <a:cs typeface="Calibri"/>
              </a:rPr>
              <a:t>BoG</a:t>
            </a:r>
            <a:r>
              <a:rPr lang="en-US" dirty="0">
                <a:latin typeface="Calibri"/>
                <a:cs typeface="Calibri"/>
              </a:rPr>
              <a:t> = described approach, others are prior work</a:t>
            </a:r>
          </a:p>
        </p:txBody>
      </p:sp>
    </p:spTree>
    <p:extLst>
      <p:ext uri="{BB962C8B-B14F-4D97-AF65-F5344CB8AC3E}">
        <p14:creationId xmlns:p14="http://schemas.microsoft.com/office/powerpoint/2010/main" val="799536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 descr="session_length_effec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53" y="1371600"/>
            <a:ext cx="783771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68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5513" y="1296129"/>
            <a:ext cx="5248274" cy="55039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Digitizing Speech</a:t>
            </a:r>
          </a:p>
        </p:txBody>
      </p:sp>
      <p:pic>
        <p:nvPicPr>
          <p:cNvPr id="13315" name="Picture 3" descr="bryanfi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093" t="17650" r="9093" b="17650"/>
          <a:stretch>
            <a:fillRect/>
          </a:stretch>
        </p:blipFill>
        <p:spPr>
          <a:xfrm>
            <a:off x="2778125" y="1746251"/>
            <a:ext cx="5984875" cy="3503613"/>
          </a:xfrm>
          <a:noFill/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 in 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52271" y="6488668"/>
            <a:ext cx="473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NLP – ASR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tvsample.avi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(from Lecture 1)]</a:t>
            </a:r>
          </a:p>
        </p:txBody>
      </p:sp>
      <p:pic>
        <p:nvPicPr>
          <p:cNvPr id="6" name="NLP -- ASR tvsampl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1208809"/>
            <a:ext cx="7162800" cy="48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4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Digitizing Speech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981505"/>
            <a:ext cx="7751762" cy="326646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Recap: Reasoning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5715000" cy="4525963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Markov models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800" dirty="0">
              <a:latin typeface="Calibri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Hidden Markov models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59436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endParaRPr lang="en-US" baseline="-25000" dirty="0">
              <a:latin typeface="Calibri"/>
              <a:cs typeface="Calibri"/>
            </a:endParaRPr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27432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7174" name="AutoShape 6"/>
          <p:cNvCxnSpPr>
            <a:cxnSpLocks noChangeShapeType="1"/>
            <a:stCxn id="7175" idx="6"/>
            <a:endCxn id="7173" idx="2"/>
          </p:cNvCxnSpPr>
          <p:nvPr/>
        </p:nvCxnSpPr>
        <p:spPr bwMode="auto">
          <a:xfrm>
            <a:off x="2376489" y="2552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18288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36576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7177" name="AutoShape 9"/>
          <p:cNvCxnSpPr>
            <a:cxnSpLocks noChangeShapeType="1"/>
            <a:stCxn id="7176" idx="6"/>
            <a:endCxn id="7179" idx="2"/>
          </p:cNvCxnSpPr>
          <p:nvPr/>
        </p:nvCxnSpPr>
        <p:spPr bwMode="auto">
          <a:xfrm>
            <a:off x="4205289" y="2552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7178" name="AutoShape 10"/>
          <p:cNvCxnSpPr>
            <a:cxnSpLocks noChangeShapeType="1"/>
            <a:stCxn id="7173" idx="6"/>
            <a:endCxn id="7176" idx="2"/>
          </p:cNvCxnSpPr>
          <p:nvPr/>
        </p:nvCxnSpPr>
        <p:spPr bwMode="auto">
          <a:xfrm>
            <a:off x="3290889" y="2552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7179" name="Oval 11"/>
          <p:cNvSpPr>
            <a:spLocks noChangeArrowheads="1"/>
          </p:cNvSpPr>
          <p:nvPr/>
        </p:nvSpPr>
        <p:spPr bwMode="auto">
          <a:xfrm>
            <a:off x="45720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7180" name="AutoShape 12"/>
          <p:cNvCxnSpPr>
            <a:cxnSpLocks noChangeShapeType="1"/>
            <a:stCxn id="7179" idx="6"/>
            <a:endCxn id="7172" idx="2"/>
          </p:cNvCxnSpPr>
          <p:nvPr/>
        </p:nvCxnSpPr>
        <p:spPr bwMode="auto">
          <a:xfrm>
            <a:off x="5105400" y="2552701"/>
            <a:ext cx="838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pic>
        <p:nvPicPr>
          <p:cNvPr id="14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1" y="3200401"/>
            <a:ext cx="17145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1" y="3200401"/>
            <a:ext cx="104616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7996948" y="2376488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9444748" y="2376488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9" name="AutoShape 6"/>
          <p:cNvCxnSpPr>
            <a:cxnSpLocks noChangeShapeType="1"/>
            <a:stCxn id="27" idx="0"/>
            <a:endCxn id="28" idx="0"/>
          </p:cNvCxnSpPr>
          <p:nvPr/>
        </p:nvCxnSpPr>
        <p:spPr bwMode="auto">
          <a:xfrm rot="5400000" flipV="1">
            <a:off x="9024855" y="1639093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7"/>
          <p:cNvCxnSpPr>
            <a:cxnSpLocks noChangeShapeType="1"/>
            <a:stCxn id="28" idx="4"/>
            <a:endCxn id="27" idx="4"/>
          </p:cNvCxnSpPr>
          <p:nvPr/>
        </p:nvCxnSpPr>
        <p:spPr bwMode="auto">
          <a:xfrm rot="5400000">
            <a:off x="9024855" y="2277269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8"/>
          <p:cNvCxnSpPr>
            <a:cxnSpLocks noChangeShapeType="1"/>
            <a:stCxn id="28" idx="7"/>
            <a:endCxn id="28" idx="6"/>
          </p:cNvCxnSpPr>
          <p:nvPr/>
        </p:nvCxnSpPr>
        <p:spPr bwMode="auto">
          <a:xfrm rot="5400000" flipV="1">
            <a:off x="9901949" y="2514601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9"/>
          <p:cNvCxnSpPr>
            <a:cxnSpLocks noChangeShapeType="1"/>
            <a:stCxn id="27" idx="3"/>
            <a:endCxn id="27" idx="2"/>
          </p:cNvCxnSpPr>
          <p:nvPr/>
        </p:nvCxnSpPr>
        <p:spPr bwMode="auto">
          <a:xfrm rot="16200000" flipV="1">
            <a:off x="7919161" y="2744789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9992435" y="2147888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0.7</a:t>
            </a: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7554035" y="2895600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0.7</a:t>
            </a: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8773235" y="1538288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0.3</a:t>
            </a: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8773235" y="3519488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0.3</a:t>
            </a:r>
          </a:p>
        </p:txBody>
      </p:sp>
      <p:sp>
        <p:nvSpPr>
          <p:cNvPr id="7193" name="Oval 4"/>
          <p:cNvSpPr>
            <a:spLocks noChangeArrowheads="1"/>
          </p:cNvSpPr>
          <p:nvPr/>
        </p:nvSpPr>
        <p:spPr bwMode="auto">
          <a:xfrm>
            <a:off x="55626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39" name="AutoShape 5"/>
          <p:cNvCxnSpPr>
            <a:cxnSpLocks noChangeShapeType="1"/>
          </p:cNvCxnSpPr>
          <p:nvPr/>
        </p:nvCxnSpPr>
        <p:spPr bwMode="auto">
          <a:xfrm>
            <a:off x="61341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</p:spPr>
      </p:cxn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22098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41" name="AutoShape 7"/>
          <p:cNvCxnSpPr>
            <a:cxnSpLocks noChangeShapeType="1"/>
            <a:stCxn id="40" idx="4"/>
            <a:endCxn id="51" idx="0"/>
          </p:cNvCxnSpPr>
          <p:nvPr/>
        </p:nvCxnSpPr>
        <p:spPr bwMode="auto">
          <a:xfrm>
            <a:off x="24765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2" name="Oval 8"/>
          <p:cNvSpPr>
            <a:spLocks noChangeArrowheads="1"/>
          </p:cNvSpPr>
          <p:nvPr/>
        </p:nvSpPr>
        <p:spPr bwMode="auto">
          <a:xfrm>
            <a:off x="12954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43" name="AutoShape 9"/>
          <p:cNvCxnSpPr>
            <a:cxnSpLocks noChangeShapeType="1"/>
            <a:stCxn id="44" idx="6"/>
            <a:endCxn id="40" idx="2"/>
          </p:cNvCxnSpPr>
          <p:nvPr/>
        </p:nvCxnSpPr>
        <p:spPr bwMode="auto">
          <a:xfrm>
            <a:off x="1843089" y="5067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4" name="Oval 10"/>
          <p:cNvSpPr>
            <a:spLocks noChangeArrowheads="1"/>
          </p:cNvSpPr>
          <p:nvPr/>
        </p:nvSpPr>
        <p:spPr bwMode="auto">
          <a:xfrm>
            <a:off x="12954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45" name="AutoShape 11"/>
          <p:cNvCxnSpPr>
            <a:cxnSpLocks noChangeShapeType="1"/>
            <a:stCxn id="44" idx="4"/>
            <a:endCxn id="42" idx="0"/>
          </p:cNvCxnSpPr>
          <p:nvPr/>
        </p:nvCxnSpPr>
        <p:spPr bwMode="auto">
          <a:xfrm>
            <a:off x="15621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31242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47" name="AutoShape 13"/>
          <p:cNvCxnSpPr>
            <a:cxnSpLocks noChangeShapeType="1"/>
            <a:stCxn id="46" idx="6"/>
            <a:endCxn id="49" idx="2"/>
          </p:cNvCxnSpPr>
          <p:nvPr/>
        </p:nvCxnSpPr>
        <p:spPr bwMode="auto">
          <a:xfrm>
            <a:off x="3671889" y="5067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8" name="AutoShape 14"/>
          <p:cNvCxnSpPr>
            <a:cxnSpLocks noChangeShapeType="1"/>
            <a:stCxn id="40" idx="6"/>
            <a:endCxn id="46" idx="2"/>
          </p:cNvCxnSpPr>
          <p:nvPr/>
        </p:nvCxnSpPr>
        <p:spPr bwMode="auto">
          <a:xfrm>
            <a:off x="2757489" y="5067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9" name="Oval 15"/>
          <p:cNvSpPr>
            <a:spLocks noChangeArrowheads="1"/>
          </p:cNvSpPr>
          <p:nvPr/>
        </p:nvSpPr>
        <p:spPr bwMode="auto">
          <a:xfrm>
            <a:off x="40386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50" name="AutoShape 16"/>
          <p:cNvCxnSpPr>
            <a:cxnSpLocks noChangeShapeType="1"/>
            <a:stCxn id="49" idx="6"/>
            <a:endCxn id="7193" idx="2"/>
          </p:cNvCxnSpPr>
          <p:nvPr/>
        </p:nvCxnSpPr>
        <p:spPr bwMode="auto">
          <a:xfrm>
            <a:off x="4586289" y="5067300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51" name="Oval 17"/>
          <p:cNvSpPr>
            <a:spLocks noChangeArrowheads="1"/>
          </p:cNvSpPr>
          <p:nvPr/>
        </p:nvSpPr>
        <p:spPr bwMode="auto">
          <a:xfrm>
            <a:off x="22098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52" name="Oval 18"/>
          <p:cNvSpPr>
            <a:spLocks noChangeArrowheads="1"/>
          </p:cNvSpPr>
          <p:nvPr/>
        </p:nvSpPr>
        <p:spPr bwMode="auto">
          <a:xfrm>
            <a:off x="31242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53" name="Oval 19"/>
          <p:cNvSpPr>
            <a:spLocks noChangeArrowheads="1"/>
          </p:cNvSpPr>
          <p:nvPr/>
        </p:nvSpPr>
        <p:spPr bwMode="auto">
          <a:xfrm>
            <a:off x="40386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7209" name="Oval 20"/>
          <p:cNvSpPr>
            <a:spLocks noChangeArrowheads="1"/>
          </p:cNvSpPr>
          <p:nvPr/>
        </p:nvSpPr>
        <p:spPr bwMode="auto">
          <a:xfrm>
            <a:off x="5562600" y="5867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55" name="AutoShape 21"/>
          <p:cNvCxnSpPr>
            <a:cxnSpLocks noChangeShapeType="1"/>
            <a:stCxn id="46" idx="4"/>
            <a:endCxn id="52" idx="0"/>
          </p:cNvCxnSpPr>
          <p:nvPr/>
        </p:nvCxnSpPr>
        <p:spPr bwMode="auto">
          <a:xfrm>
            <a:off x="33909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56" name="AutoShape 22"/>
          <p:cNvCxnSpPr>
            <a:cxnSpLocks noChangeShapeType="1"/>
            <a:stCxn id="49" idx="4"/>
            <a:endCxn id="53" idx="0"/>
          </p:cNvCxnSpPr>
          <p:nvPr/>
        </p:nvCxnSpPr>
        <p:spPr bwMode="auto">
          <a:xfrm>
            <a:off x="43053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5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1" y="4241800"/>
            <a:ext cx="12858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60123"/>
              </p:ext>
            </p:extLst>
          </p:nvPr>
        </p:nvGraphicFramePr>
        <p:xfrm>
          <a:off x="7467600" y="4775200"/>
          <a:ext cx="3276600" cy="1905000"/>
        </p:xfrm>
        <a:graphic>
          <a:graphicData uri="http://schemas.openxmlformats.org/drawingml/2006/table">
            <a:tbl>
              <a:tblPr/>
              <a:tblGrid>
                <a:gridCol w="103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no 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no 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39" name="TextBox 14"/>
          <p:cNvSpPr txBox="1">
            <a:spLocks noChangeArrowheads="1"/>
          </p:cNvSpPr>
          <p:nvPr/>
        </p:nvSpPr>
        <p:spPr bwMode="auto">
          <a:xfrm>
            <a:off x="7391400" y="1"/>
            <a:ext cx="4800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Ghostbusters Markov Model (L15D1)]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35" y="1332427"/>
            <a:ext cx="1066800" cy="9165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3048000"/>
            <a:ext cx="1132765" cy="965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/>
      <p:bldP spid="34" grpId="0"/>
      <p:bldP spid="35" grpId="0"/>
      <p:bldP spid="36" grpId="0"/>
      <p:bldP spid="40" grpId="0" animBg="1"/>
      <p:bldP spid="42" grpId="0" animBg="1"/>
      <p:bldP spid="44" grpId="0" animBg="1"/>
      <p:bldP spid="46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Speech in an Hour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1"/>
            <a:ext cx="11379200" cy="4729164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Speech input is an acoustic waveform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981200" y="6542532"/>
            <a:ext cx="102108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anchor="ctr">
            <a:spAutoFit/>
          </a:bodyPr>
          <a:lstStyle/>
          <a:p>
            <a:pPr algn="r" eaLnBrk="0" hangingPunct="0"/>
            <a:r>
              <a:rPr lang="en-US" sz="1500" dirty="0">
                <a:latin typeface="Calibri"/>
                <a:cs typeface="Calibri"/>
              </a:rPr>
              <a:t>Figure: Simon </a:t>
            </a:r>
            <a:r>
              <a:rPr lang="en-US" sz="1500" dirty="0" err="1">
                <a:latin typeface="Calibri"/>
                <a:cs typeface="Calibri"/>
              </a:rPr>
              <a:t>Arnfield</a:t>
            </a:r>
            <a:r>
              <a:rPr lang="en-US" sz="1500" dirty="0">
                <a:latin typeface="Calibri"/>
                <a:cs typeface="Calibri"/>
              </a:rPr>
              <a:t>, http://www.psyc.leeds.ac.uk/research/cogn/speech/tutorial/</a:t>
            </a:r>
          </a:p>
        </p:txBody>
      </p:sp>
      <p:pic>
        <p:nvPicPr>
          <p:cNvPr id="14340" name="Picture 4" descr="wa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277" y="2730152"/>
            <a:ext cx="10091228" cy="148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090871" y="2087934"/>
            <a:ext cx="724549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3200" dirty="0">
                <a:latin typeface="Calibri"/>
                <a:cs typeface="Calibri"/>
              </a:rPr>
              <a:t>   s          p         </a:t>
            </a:r>
            <a:r>
              <a:rPr lang="en-US" sz="3200" dirty="0" err="1">
                <a:latin typeface="Calibri"/>
                <a:cs typeface="Calibri"/>
              </a:rPr>
              <a:t>ee</a:t>
            </a:r>
            <a:r>
              <a:rPr lang="en-US" sz="3200" dirty="0">
                <a:latin typeface="Calibri"/>
                <a:cs typeface="Calibri"/>
              </a:rPr>
              <a:t>          </a:t>
            </a:r>
            <a:r>
              <a:rPr lang="en-US" sz="3200" dirty="0" err="1">
                <a:latin typeface="Calibri"/>
                <a:cs typeface="Calibri"/>
              </a:rPr>
              <a:t>ch</a:t>
            </a:r>
            <a:r>
              <a:rPr lang="en-US" sz="3200" dirty="0">
                <a:latin typeface="Calibri"/>
                <a:cs typeface="Calibri"/>
              </a:rPr>
              <a:t>         l        a         b</a:t>
            </a:r>
          </a:p>
        </p:txBody>
      </p:sp>
      <p:pic>
        <p:nvPicPr>
          <p:cNvPr id="14343" name="Picture 7" descr="l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7077" y="4869494"/>
            <a:ext cx="7709698" cy="95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552790" y="4963431"/>
            <a:ext cx="1184940" cy="64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/>
            <a:r>
              <a:rPr lang="en-US" dirty="0">
                <a:latin typeface="Calibri"/>
                <a:cs typeface="Calibri"/>
              </a:rPr>
              <a:t>“l” to “a”</a:t>
            </a:r>
          </a:p>
          <a:p>
            <a:pPr algn="r" eaLnBrk="0" hangingPunct="0"/>
            <a:r>
              <a:rPr lang="en-US" dirty="0">
                <a:latin typeface="Calibri"/>
                <a:cs typeface="Calibri"/>
              </a:rPr>
              <a:t>transition:</a:t>
            </a:r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flipH="1">
            <a:off x="3331992" y="4317840"/>
            <a:ext cx="4951429" cy="5381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8606340" y="4317840"/>
            <a:ext cx="2152795" cy="5381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/>
      <p:bldP spid="14344" grpId="0"/>
      <p:bldP spid="14345" grpId="0" animBg="1"/>
      <p:bldP spid="143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Spectral Analysis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Frequency gives pitch; amplitude gives volume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Sampling at ~8 kHz (phone), ~16 kHz (</a:t>
            </a:r>
            <a:r>
              <a:rPr lang="en-US" sz="2000" dirty="0" err="1">
                <a:latin typeface="Calibri"/>
                <a:cs typeface="Calibri"/>
              </a:rPr>
              <a:t>mic</a:t>
            </a:r>
            <a:r>
              <a:rPr lang="en-US" sz="2000" dirty="0">
                <a:latin typeface="Calibri"/>
                <a:cs typeface="Calibri"/>
              </a:rPr>
              <a:t>) (kHz=1000 cycles/sec)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Fourier transform of wave displayed as a spectrogram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Darkness indicates energy at each frequency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5363" name="Picture 3" descr="wa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655889"/>
            <a:ext cx="7143751" cy="104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127126" y="2299775"/>
            <a:ext cx="55653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>
            <a:spAutoFit/>
          </a:bodyPr>
          <a:lstStyle/>
          <a:p>
            <a:pPr eaLnBrk="0" hangingPunct="0"/>
            <a:r>
              <a:rPr lang="en-US" dirty="0">
                <a:latin typeface="Calibri"/>
                <a:cs typeface="Calibri"/>
              </a:rPr>
              <a:t>             s             p            </a:t>
            </a:r>
            <a:r>
              <a:rPr lang="en-US" dirty="0" err="1">
                <a:latin typeface="Calibri"/>
                <a:cs typeface="Calibri"/>
              </a:rPr>
              <a:t>ee</a:t>
            </a:r>
            <a:r>
              <a:rPr lang="en-US" dirty="0">
                <a:latin typeface="Calibri"/>
                <a:cs typeface="Calibri"/>
              </a:rPr>
              <a:t>              </a:t>
            </a:r>
            <a:r>
              <a:rPr lang="en-US" dirty="0" err="1">
                <a:latin typeface="Calibri"/>
                <a:cs typeface="Calibri"/>
              </a:rPr>
              <a:t>ch</a:t>
            </a:r>
            <a:r>
              <a:rPr lang="en-US" dirty="0">
                <a:latin typeface="Calibri"/>
                <a:cs typeface="Calibri"/>
              </a:rPr>
              <a:t>           l          a            b</a:t>
            </a:r>
          </a:p>
        </p:txBody>
      </p:sp>
      <p:pic>
        <p:nvPicPr>
          <p:cNvPr id="15365" name="Picture 5" descr="spe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9950" y="5029201"/>
            <a:ext cx="7143751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 rot="-5488702">
            <a:off x="264855" y="5455238"/>
            <a:ext cx="1026038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frequency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 rot="-5378415">
            <a:off x="214313" y="2927351"/>
            <a:ext cx="1063625" cy="3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amplitude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2427" y="4440663"/>
            <a:ext cx="3420545" cy="1731536"/>
          </a:xfrm>
          <a:prstGeom prst="rect">
            <a:avLst/>
          </a:prstGeom>
          <a:noFill/>
        </p:spPr>
      </p:pic>
      <p:pic>
        <p:nvPicPr>
          <p:cNvPr id="75779" name="Picture 3" descr="http://2.bp.blogspot.com/-9dwlRNvV338/TfyK_J8WGZI/AAAAAAAAARc/PKOCa_pwY4Y/s320/the-human-ear.gif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0" y="1649412"/>
            <a:ext cx="3657600" cy="238918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382000" y="655320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Calibri"/>
                <a:cs typeface="Calibri"/>
              </a:rPr>
              <a:t>Human ear figure: depion.blogspot.com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[</a:t>
            </a:r>
            <a:r>
              <a:rPr lang="en-US" dirty="0" err="1"/>
              <a:t>ae</a:t>
            </a:r>
            <a:r>
              <a:rPr lang="en-US" dirty="0"/>
              <a:t>] from “lab”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8200" y="3429001"/>
            <a:ext cx="6019800" cy="28463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Complex wave repeating nine times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Plus smaller wave that repeats 4x for every large cycle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Large wave: freq of 250 Hz (9 times in .036 seconds)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Small wave roughly 4 times this, or roughly 1000 Hz</a:t>
            </a:r>
          </a:p>
        </p:txBody>
      </p:sp>
      <p:pic>
        <p:nvPicPr>
          <p:cNvPr id="16388" name="Picture 4" descr="fig07-1"/>
          <p:cNvPicPr>
            <a:picLocks noChangeAspect="1" noChangeArrowheads="1"/>
          </p:cNvPicPr>
          <p:nvPr/>
        </p:nvPicPr>
        <p:blipFill>
          <a:blip r:embed="rId3" cstate="print"/>
          <a:srcRect l="3529" t="4546" b="80919"/>
          <a:stretch>
            <a:fillRect/>
          </a:stretch>
        </p:blipFill>
        <p:spPr bwMode="auto">
          <a:xfrm>
            <a:off x="1290524" y="1219200"/>
            <a:ext cx="975847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4" descr="fig07"/>
          <p:cNvPicPr>
            <a:picLocks noChangeAspect="1" noChangeArrowheads="1"/>
          </p:cNvPicPr>
          <p:nvPr/>
        </p:nvPicPr>
        <p:blipFill>
          <a:blip r:embed="rId4" cstate="print"/>
          <a:srcRect l="2353" t="2728" r="54124" b="79100"/>
          <a:stretch>
            <a:fillRect/>
          </a:stretch>
        </p:blipFill>
        <p:spPr bwMode="auto">
          <a:xfrm>
            <a:off x="7315201" y="3505200"/>
            <a:ext cx="408774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Why These Peaks?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7"/>
            <a:ext cx="11049000" cy="4906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Articulator process: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Vocal cord vibrations create harmonics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The mouth is an amplifier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Depending on shape of mouth, some harmonics are amplified more than others</a:t>
            </a:r>
          </a:p>
        </p:txBody>
      </p:sp>
      <p:pic>
        <p:nvPicPr>
          <p:cNvPr id="5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l="49643" r="-890" b="77778"/>
          <a:stretch>
            <a:fillRect/>
          </a:stretch>
        </p:blipFill>
        <p:spPr bwMode="auto">
          <a:xfrm>
            <a:off x="9144000" y="4114800"/>
            <a:ext cx="2438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l="49644" t="22222" b="54444"/>
          <a:stretch>
            <a:fillRect/>
          </a:stretch>
        </p:blipFill>
        <p:spPr bwMode="auto">
          <a:xfrm>
            <a:off x="6019800" y="4856704"/>
            <a:ext cx="239606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l="49644" t="47778" b="31111"/>
          <a:stretch>
            <a:fillRect/>
          </a:stretch>
        </p:blipFill>
        <p:spPr bwMode="auto">
          <a:xfrm>
            <a:off x="2861732" y="4953000"/>
            <a:ext cx="239606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t="78889" r="63167"/>
          <a:stretch>
            <a:fillRect/>
          </a:stretch>
        </p:blipFill>
        <p:spPr bwMode="auto">
          <a:xfrm>
            <a:off x="533400" y="3886200"/>
            <a:ext cx="1752599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t="53333" r="63167" b="30000"/>
          <a:stretch>
            <a:fillRect/>
          </a:stretch>
        </p:blipFill>
        <p:spPr bwMode="auto">
          <a:xfrm>
            <a:off x="3352801" y="3352800"/>
            <a:ext cx="175259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t="27778" r="63167" b="54444"/>
          <a:stretch>
            <a:fillRect/>
          </a:stretch>
        </p:blipFill>
        <p:spPr bwMode="auto">
          <a:xfrm>
            <a:off x="6400800" y="3276600"/>
            <a:ext cx="175259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381000" y="3124200"/>
            <a:ext cx="1981200" cy="32766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43200" y="3124200"/>
            <a:ext cx="2743200" cy="32766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67400" y="3124200"/>
            <a:ext cx="2743200" cy="32766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91600" y="3124200"/>
            <a:ext cx="2743200" cy="32766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Isosceles Triangle 15"/>
          <p:cNvSpPr/>
          <p:nvPr/>
        </p:nvSpPr>
        <p:spPr>
          <a:xfrm rot="5400000">
            <a:off x="2095500" y="4610100"/>
            <a:ext cx="914400" cy="228600"/>
          </a:xfrm>
          <a:prstGeom prst="triangl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Isosceles Triangle 16"/>
          <p:cNvSpPr/>
          <p:nvPr/>
        </p:nvSpPr>
        <p:spPr>
          <a:xfrm rot="5400000">
            <a:off x="5219700" y="4610100"/>
            <a:ext cx="914400" cy="228600"/>
          </a:xfrm>
          <a:prstGeom prst="triangl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Isosceles Triangle 17"/>
          <p:cNvSpPr/>
          <p:nvPr/>
        </p:nvSpPr>
        <p:spPr>
          <a:xfrm rot="5400000">
            <a:off x="8343900" y="4610100"/>
            <a:ext cx="914400" cy="228600"/>
          </a:xfrm>
          <a:prstGeom prst="triangl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Resonances of the Vocal Tract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72390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 human vocal tract as an open tube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Air in a tube of a given length will tend to vibrate at resonance frequency of tube 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Constraint: Pressure differential should be maximal at (closed) glottal end and minimal at (open) lip end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 flipH="1">
            <a:off x="3962400" y="2831071"/>
            <a:ext cx="3962400" cy="1664729"/>
            <a:chOff x="4394284" y="2754871"/>
            <a:chExt cx="3682916" cy="1664729"/>
          </a:xfrm>
        </p:grpSpPr>
        <p:sp>
          <p:nvSpPr>
            <p:cNvPr id="17412" name="Line 4"/>
            <p:cNvSpPr>
              <a:spLocks noChangeShapeType="1"/>
            </p:cNvSpPr>
            <p:nvPr/>
          </p:nvSpPr>
          <p:spPr bwMode="auto">
            <a:xfrm>
              <a:off x="4851482" y="3212070"/>
              <a:ext cx="2667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>
              <a:off x="4851482" y="3593070"/>
              <a:ext cx="2667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>
              <a:off x="4851482" y="321207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V="1">
              <a:off x="4851482" y="344067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6" name="Line 8"/>
            <p:cNvSpPr>
              <a:spLocks noChangeShapeType="1"/>
            </p:cNvSpPr>
            <p:nvPr/>
          </p:nvSpPr>
          <p:spPr bwMode="auto">
            <a:xfrm flipH="1">
              <a:off x="4699082" y="336447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7" name="Line 9"/>
            <p:cNvSpPr>
              <a:spLocks noChangeShapeType="1"/>
            </p:cNvSpPr>
            <p:nvPr/>
          </p:nvSpPr>
          <p:spPr bwMode="auto">
            <a:xfrm flipH="1">
              <a:off x="4699082" y="344067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4394284" y="2754871"/>
              <a:ext cx="1221805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>
              <a:spAutoFit/>
            </a:bodyPr>
            <a:lstStyle/>
            <a:p>
              <a:pPr eaLnBrk="0" hangingPunct="0"/>
              <a:r>
                <a:rPr lang="en-US" dirty="0">
                  <a:latin typeface="Calibri" pitchFamily="34" charset="0"/>
                </a:rPr>
                <a:t>Closed end</a:t>
              </a:r>
            </a:p>
          </p:txBody>
        </p:sp>
        <p:sp>
          <p:nvSpPr>
            <p:cNvPr id="17419" name="Text Box 11"/>
            <p:cNvSpPr txBox="1">
              <a:spLocks noChangeArrowheads="1"/>
            </p:cNvSpPr>
            <p:nvPr/>
          </p:nvSpPr>
          <p:spPr bwMode="auto">
            <a:xfrm>
              <a:off x="6969208" y="2792971"/>
              <a:ext cx="1107992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>
              <a:spAutoFit/>
            </a:bodyPr>
            <a:lstStyle/>
            <a:p>
              <a:pPr eaLnBrk="0" hangingPunct="0"/>
              <a:r>
                <a:rPr lang="en-US" dirty="0">
                  <a:latin typeface="Calibri" pitchFamily="34" charset="0"/>
                </a:rPr>
                <a:t>Open end</a:t>
              </a:r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>
              <a:off x="4851482" y="3974070"/>
              <a:ext cx="2590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21" name="Text Box 13"/>
            <p:cNvSpPr txBox="1">
              <a:spLocks noChangeArrowheads="1"/>
            </p:cNvSpPr>
            <p:nvPr/>
          </p:nvSpPr>
          <p:spPr bwMode="auto">
            <a:xfrm>
              <a:off x="5384882" y="4050270"/>
              <a:ext cx="2209800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eaLnBrk="0" hangingPunct="0"/>
              <a:r>
                <a:rPr lang="en-US" dirty="0">
                  <a:latin typeface="Calibri" pitchFamily="34" charset="0"/>
                </a:rPr>
                <a:t>Length 17.5 cm.</a:t>
              </a:r>
            </a:p>
          </p:txBody>
        </p:sp>
      </p:grp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8850894" y="6519445"/>
            <a:ext cx="3341103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Figure: W. Barry Speech Science slides</a:t>
            </a:r>
          </a:p>
        </p:txBody>
      </p:sp>
      <p:pic>
        <p:nvPicPr>
          <p:cNvPr id="17423" name="Picture 15" descr="C:\Dokumente und Einstellungen\wbarry\Eigene Dateien\Lehre\WS-04-5\Grundlagen-Phon\GLagenSkripte\GL-Akust-Phon\Kap3\Ansatzrohr-neutral.jpeg"/>
          <p:cNvPicPr>
            <a:picLocks noChangeAspect="1" noChangeArrowheads="1"/>
          </p:cNvPicPr>
          <p:nvPr/>
        </p:nvPicPr>
        <p:blipFill>
          <a:blip r:embed="rId3" r:link="rId4" cstate="print"/>
          <a:srcRect l="13918" r="32474" b="37720"/>
          <a:stretch>
            <a:fillRect/>
          </a:stretch>
        </p:blipFill>
        <p:spPr bwMode="auto">
          <a:xfrm>
            <a:off x="8169275" y="1828800"/>
            <a:ext cx="371792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830079"/>
            <a:ext cx="3740122" cy="315021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filter-spectra"/>
          <p:cNvPicPr>
            <a:picLocks noChangeAspect="1" noChangeArrowheads="1"/>
          </p:cNvPicPr>
          <p:nvPr/>
        </p:nvPicPr>
        <p:blipFill>
          <a:blip r:embed="rId3" cstate="print"/>
          <a:srcRect b="32830"/>
          <a:stretch>
            <a:fillRect/>
          </a:stretch>
        </p:blipFill>
        <p:spPr bwMode="auto">
          <a:xfrm>
            <a:off x="2133600" y="1295400"/>
            <a:ext cx="7620000" cy="522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5067301" y="6533496"/>
            <a:ext cx="2057399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>
                <a:latin typeface="Calibri" pitchFamily="34" charset="0"/>
              </a:rPr>
              <a:t>Figure: Mark </a:t>
            </a:r>
            <a:r>
              <a:rPr lang="en-US" sz="1600" dirty="0" err="1">
                <a:latin typeface="Calibri" pitchFamily="34" charset="0"/>
              </a:rPr>
              <a:t>Liberman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289497" y="6495508"/>
            <a:ext cx="290250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[Demo: speech synthesis ]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Shapes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Speech Synthesis</a:t>
            </a:r>
          </a:p>
        </p:txBody>
      </p:sp>
      <p:pic>
        <p:nvPicPr>
          <p:cNvPr id="4" name="speech-synthesi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1143000"/>
            <a:ext cx="8499475" cy="53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6519448"/>
            <a:ext cx="2195918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1600" dirty="0">
                <a:latin typeface="Calibri"/>
                <a:cs typeface="Calibri"/>
              </a:rPr>
              <a:t>Graphs: </a:t>
            </a:r>
            <a:r>
              <a:rPr lang="en-US" sz="1600" dirty="0" err="1">
                <a:latin typeface="Calibri"/>
                <a:cs typeface="Calibri"/>
              </a:rPr>
              <a:t>Ratree</a:t>
            </a:r>
            <a:r>
              <a:rPr lang="en-US" sz="1600" dirty="0">
                <a:latin typeface="Calibri"/>
                <a:cs typeface="Calibri"/>
              </a:rPr>
              <a:t> Wayland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0" y="152400"/>
            <a:ext cx="12192000" cy="76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 eaLnBrk="0" hangingPunct="0">
              <a:defRPr/>
            </a:pPr>
            <a:r>
              <a:rPr lang="en-US" sz="4400" dirty="0">
                <a:latin typeface="Calibri"/>
                <a:cs typeface="Calibri"/>
              </a:rPr>
              <a:t>Vowel [</a:t>
            </a:r>
            <a:r>
              <a:rPr lang="en-US" sz="4400" dirty="0" err="1">
                <a:latin typeface="Calibri"/>
                <a:cs typeface="Calibri"/>
              </a:rPr>
              <a:t>i</a:t>
            </a:r>
            <a:r>
              <a:rPr lang="en-US" sz="4400" dirty="0">
                <a:latin typeface="Calibri"/>
                <a:cs typeface="Calibri"/>
              </a:rPr>
              <a:t>] sung at successively higher pitches </a:t>
            </a:r>
          </a:p>
        </p:txBody>
      </p:sp>
      <p:pic>
        <p:nvPicPr>
          <p:cNvPr id="19460" name="Picture 4" descr="src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19202"/>
            <a:ext cx="2686051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src-2"/>
          <p:cNvPicPr>
            <a:picLocks noChangeAspect="1" noChangeArrowheads="1"/>
          </p:cNvPicPr>
          <p:nvPr/>
        </p:nvPicPr>
        <p:blipFill>
          <a:blip r:embed="rId4" cstate="print"/>
          <a:srcRect b="-3703"/>
          <a:stretch>
            <a:fillRect/>
          </a:stretch>
        </p:blipFill>
        <p:spPr bwMode="auto">
          <a:xfrm>
            <a:off x="3276600" y="121920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src-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21920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rc-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3048000"/>
            <a:ext cx="26670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 descr="src-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6600" y="304800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 descr="src-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0" y="3048001"/>
            <a:ext cx="26765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0" descr="src-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8026" y="4924426"/>
            <a:ext cx="26955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7" name="TextBox 19"/>
          <p:cNvSpPr txBox="1">
            <a:spLocks noChangeArrowheads="1"/>
          </p:cNvSpPr>
          <p:nvPr/>
        </p:nvSpPr>
        <p:spPr bwMode="auto">
          <a:xfrm>
            <a:off x="5410200" y="3124201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A3</a:t>
            </a:r>
          </a:p>
        </p:txBody>
      </p:sp>
      <p:sp>
        <p:nvSpPr>
          <p:cNvPr id="19468" name="TextBox 20"/>
          <p:cNvSpPr txBox="1">
            <a:spLocks noChangeArrowheads="1"/>
          </p:cNvSpPr>
          <p:nvPr/>
        </p:nvSpPr>
        <p:spPr bwMode="auto">
          <a:xfrm>
            <a:off x="5410200" y="5011740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A4</a:t>
            </a:r>
          </a:p>
        </p:txBody>
      </p:sp>
      <p:sp>
        <p:nvSpPr>
          <p:cNvPr id="19469" name="TextBox 21"/>
          <p:cNvSpPr txBox="1">
            <a:spLocks noChangeArrowheads="1"/>
          </p:cNvSpPr>
          <p:nvPr/>
        </p:nvSpPr>
        <p:spPr bwMode="auto">
          <a:xfrm>
            <a:off x="5410200" y="1219201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A2</a:t>
            </a:r>
          </a:p>
        </p:txBody>
      </p:sp>
      <p:sp>
        <p:nvSpPr>
          <p:cNvPr id="19470" name="TextBox 22"/>
          <p:cNvSpPr txBox="1">
            <a:spLocks noChangeArrowheads="1"/>
          </p:cNvSpPr>
          <p:nvPr/>
        </p:nvSpPr>
        <p:spPr bwMode="auto">
          <a:xfrm>
            <a:off x="7162800" y="3124200"/>
            <a:ext cx="1676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C4 (middle C)</a:t>
            </a:r>
          </a:p>
        </p:txBody>
      </p:sp>
      <p:sp>
        <p:nvSpPr>
          <p:cNvPr id="19471" name="TextBox 23"/>
          <p:cNvSpPr txBox="1">
            <a:spLocks noChangeArrowheads="1"/>
          </p:cNvSpPr>
          <p:nvPr/>
        </p:nvSpPr>
        <p:spPr bwMode="auto">
          <a:xfrm>
            <a:off x="8229600" y="1219201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C3</a:t>
            </a:r>
          </a:p>
        </p:txBody>
      </p:sp>
      <p:sp>
        <p:nvSpPr>
          <p:cNvPr id="19472" name="TextBox 24"/>
          <p:cNvSpPr txBox="1">
            <a:spLocks noChangeArrowheads="1"/>
          </p:cNvSpPr>
          <p:nvPr/>
        </p:nvSpPr>
        <p:spPr bwMode="auto">
          <a:xfrm>
            <a:off x="2362200" y="3124200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F#3</a:t>
            </a:r>
          </a:p>
        </p:txBody>
      </p:sp>
      <p:sp>
        <p:nvSpPr>
          <p:cNvPr id="19473" name="TextBox 25"/>
          <p:cNvSpPr txBox="1">
            <a:spLocks noChangeArrowheads="1"/>
          </p:cNvSpPr>
          <p:nvPr/>
        </p:nvSpPr>
        <p:spPr bwMode="auto">
          <a:xfrm>
            <a:off x="2362200" y="1219200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F#2</a:t>
            </a:r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6294" y="3600450"/>
            <a:ext cx="3801804" cy="31813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Acoustic Feature Sequence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Time slices are translated into acoustic feature vectors (~39 real numbers per slice)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These are the observations E, now we need the hidden states X</a:t>
            </a:r>
          </a:p>
        </p:txBody>
      </p:sp>
      <p:pic>
        <p:nvPicPr>
          <p:cNvPr id="20484" name="Picture 4" descr="sp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1580" y="2752725"/>
            <a:ext cx="7143751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 rot="-5488702">
            <a:off x="1726485" y="3121614"/>
            <a:ext cx="1026038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frequency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69730" y="4784726"/>
            <a:ext cx="6858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……………………………………………..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chemeClr val="accent2"/>
                </a:solidFill>
                <a:latin typeface="Calibri"/>
                <a:cs typeface="Calibri"/>
              </a:rPr>
              <a:t>12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rgbClr val="CC0000"/>
                </a:solidFill>
                <a:latin typeface="Calibri"/>
                <a:cs typeface="Calibri"/>
              </a:rPr>
              <a:t>13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chemeClr val="accent2"/>
                </a:solidFill>
                <a:latin typeface="Calibri"/>
                <a:cs typeface="Calibri"/>
              </a:rPr>
              <a:t>14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rgbClr val="CC0000"/>
                </a:solidFill>
                <a:latin typeface="Calibri"/>
                <a:cs typeface="Calibri"/>
              </a:rPr>
              <a:t>15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chemeClr val="accent2"/>
                </a:solidFill>
                <a:latin typeface="Calibri"/>
                <a:cs typeface="Calibri"/>
              </a:rPr>
              <a:t>16</a:t>
            </a:r>
            <a:r>
              <a:rPr lang="en-US" dirty="0">
                <a:latin typeface="Calibri"/>
                <a:cs typeface="Calibri"/>
              </a:rPr>
              <a:t>………..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798930" y="2667000"/>
            <a:ext cx="228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7951330" y="2667000"/>
            <a:ext cx="228600" cy="1447800"/>
          </a:xfrm>
          <a:prstGeom prst="rect">
            <a:avLst/>
          </a:prstGeom>
          <a:solidFill>
            <a:srgbClr val="FF99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8103730" y="2667000"/>
            <a:ext cx="228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8408530" y="2667000"/>
            <a:ext cx="228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8256130" y="2667000"/>
            <a:ext cx="228600" cy="1447800"/>
          </a:xfrm>
          <a:prstGeom prst="rect">
            <a:avLst/>
          </a:prstGeom>
          <a:solidFill>
            <a:srgbClr val="FF99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 flipH="1">
            <a:off x="7036930" y="4114800"/>
            <a:ext cx="838200" cy="685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flipH="1">
            <a:off x="7646530" y="4114800"/>
            <a:ext cx="533400" cy="685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flipH="1">
            <a:off x="8332330" y="4114800"/>
            <a:ext cx="228600" cy="685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H="1">
            <a:off x="8027530" y="4114800"/>
            <a:ext cx="304800" cy="6858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>
            <a:off x="7341730" y="4114800"/>
            <a:ext cx="685800" cy="6858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State Space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HMM Specification</a:t>
            </a:r>
          </a:p>
          <a:p>
            <a:pPr lvl="1"/>
            <a:r>
              <a:rPr lang="en-US" sz="2400" dirty="0"/>
              <a:t>P(E|X) encodes which acoustic vectors are appropriate for each phoneme (each kind of sound)</a:t>
            </a:r>
          </a:p>
          <a:p>
            <a:pPr lvl="1"/>
            <a:r>
              <a:rPr lang="en-US" sz="2400" dirty="0"/>
              <a:t>P(X|X’) encodes how sounds can be strung together </a:t>
            </a:r>
          </a:p>
          <a:p>
            <a:pPr lvl="1"/>
            <a:endParaRPr lang="en-US" sz="2400" dirty="0"/>
          </a:p>
          <a:p>
            <a:r>
              <a:rPr lang="en-US" sz="2800" dirty="0"/>
              <a:t>State Space</a:t>
            </a:r>
          </a:p>
          <a:p>
            <a:pPr lvl="1"/>
            <a:r>
              <a:rPr lang="en-US" sz="2400" dirty="0"/>
              <a:t>We will have one state for each sound in each word</a:t>
            </a:r>
          </a:p>
          <a:p>
            <a:pPr lvl="1"/>
            <a:r>
              <a:rPr lang="en-US" sz="2400" dirty="0"/>
              <a:t>Mostly, states advance sound by sound</a:t>
            </a:r>
          </a:p>
          <a:p>
            <a:pPr lvl="1"/>
            <a:r>
              <a:rPr lang="en-US" sz="2400" dirty="0"/>
              <a:t>Build a little state graph for each word and chain them together to form the state space 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Recap: Filtering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76200" y="1219201"/>
            <a:ext cx="8229600" cy="4525963"/>
          </a:xfrm>
        </p:spPr>
        <p:txBody>
          <a:bodyPr/>
          <a:lstStyle/>
          <a:p>
            <a:pPr>
              <a:buNone/>
            </a:pPr>
            <a:br>
              <a:rPr lang="en-US" sz="800" dirty="0">
                <a:latin typeface="Calibri"/>
                <a:cs typeface="Calibri"/>
              </a:rPr>
            </a:br>
            <a:r>
              <a:rPr lang="en-US" sz="2400" b="1" dirty="0">
                <a:latin typeface="Calibri"/>
                <a:cs typeface="Calibri"/>
              </a:rPr>
              <a:t>Elapse time:</a:t>
            </a:r>
            <a:r>
              <a:rPr lang="en-US" sz="2400" dirty="0">
                <a:latin typeface="Calibri"/>
                <a:cs typeface="Calibri"/>
              </a:rPr>
              <a:t> compute P( </a:t>
            </a:r>
            <a:r>
              <a:rPr lang="en-US" sz="2400" dirty="0" err="1">
                <a:latin typeface="Calibri"/>
                <a:cs typeface="Calibri"/>
              </a:rPr>
              <a:t>X</a:t>
            </a:r>
            <a:r>
              <a:rPr lang="en-US" sz="2400" baseline="-25000" dirty="0" err="1">
                <a:latin typeface="Calibri"/>
                <a:cs typeface="Calibri"/>
              </a:rPr>
              <a:t>t</a:t>
            </a:r>
            <a:r>
              <a:rPr lang="en-US" sz="2400" baseline="-250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| e</a:t>
            </a:r>
            <a:r>
              <a:rPr lang="en-US" sz="2400" baseline="-25000" dirty="0">
                <a:latin typeface="Calibri"/>
                <a:cs typeface="Calibri"/>
              </a:rPr>
              <a:t>1:t-1 </a:t>
            </a:r>
            <a:r>
              <a:rPr lang="en-US" sz="2400" dirty="0">
                <a:latin typeface="Calibri"/>
                <a:cs typeface="Calibri"/>
              </a:rPr>
              <a:t>)</a:t>
            </a:r>
            <a:br>
              <a:rPr lang="en-US" sz="2400" dirty="0">
                <a:latin typeface="Calibri"/>
                <a:cs typeface="Calibri"/>
              </a:rPr>
            </a:br>
            <a:br>
              <a:rPr lang="en-US" sz="2400" dirty="0">
                <a:latin typeface="Calibri"/>
                <a:cs typeface="Calibri"/>
              </a:rPr>
            </a:br>
            <a:br>
              <a:rPr lang="en-US" sz="2400" dirty="0">
                <a:latin typeface="Calibri"/>
                <a:cs typeface="Calibri"/>
              </a:rPr>
            </a:br>
            <a:br>
              <a:rPr lang="en-US" sz="2400" dirty="0">
                <a:latin typeface="Calibri"/>
                <a:cs typeface="Calibri"/>
              </a:rPr>
            </a:br>
            <a:r>
              <a:rPr lang="en-US" sz="2400" b="1" dirty="0">
                <a:latin typeface="Calibri"/>
                <a:cs typeface="Calibri"/>
              </a:rPr>
              <a:t>Observe: </a:t>
            </a:r>
            <a:r>
              <a:rPr lang="en-US" sz="2400" dirty="0">
                <a:latin typeface="Calibri"/>
                <a:cs typeface="Calibri"/>
              </a:rPr>
              <a:t>compute P( </a:t>
            </a:r>
            <a:r>
              <a:rPr lang="en-US" sz="2400" dirty="0" err="1">
                <a:latin typeface="Calibri"/>
                <a:cs typeface="Calibri"/>
              </a:rPr>
              <a:t>X</a:t>
            </a:r>
            <a:r>
              <a:rPr lang="en-US" sz="2400" baseline="-25000" dirty="0" err="1">
                <a:latin typeface="Calibri"/>
                <a:cs typeface="Calibri"/>
              </a:rPr>
              <a:t>t</a:t>
            </a:r>
            <a:r>
              <a:rPr lang="en-US" sz="2400" baseline="-250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| e</a:t>
            </a:r>
            <a:r>
              <a:rPr lang="en-US" sz="2400" baseline="-25000" dirty="0">
                <a:latin typeface="Calibri"/>
                <a:cs typeface="Calibri"/>
              </a:rPr>
              <a:t>1:t 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196" name="Oval 6"/>
          <p:cNvSpPr>
            <a:spLocks noChangeArrowheads="1"/>
          </p:cNvSpPr>
          <p:nvPr/>
        </p:nvSpPr>
        <p:spPr bwMode="auto">
          <a:xfrm>
            <a:off x="3009900" y="457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8197" name="AutoShape 7"/>
          <p:cNvCxnSpPr>
            <a:cxnSpLocks noChangeShapeType="1"/>
            <a:stCxn id="8196" idx="4"/>
            <a:endCxn id="8202" idx="0"/>
          </p:cNvCxnSpPr>
          <p:nvPr/>
        </p:nvCxnSpPr>
        <p:spPr bwMode="auto">
          <a:xfrm rot="5400000">
            <a:off x="3124201" y="5257802"/>
            <a:ext cx="3048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</p:cxnSp>
      <p:sp>
        <p:nvSpPr>
          <p:cNvPr id="8198" name="Oval 8"/>
          <p:cNvSpPr>
            <a:spLocks noChangeArrowheads="1"/>
          </p:cNvSpPr>
          <p:nvPr/>
        </p:nvSpPr>
        <p:spPr bwMode="auto">
          <a:xfrm>
            <a:off x="1524000" y="5410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8199" name="AutoShape 9"/>
          <p:cNvCxnSpPr>
            <a:cxnSpLocks noChangeShapeType="1"/>
            <a:stCxn id="8200" idx="6"/>
            <a:endCxn id="8196" idx="2"/>
          </p:cNvCxnSpPr>
          <p:nvPr/>
        </p:nvCxnSpPr>
        <p:spPr bwMode="auto">
          <a:xfrm>
            <a:off x="2057401" y="4838701"/>
            <a:ext cx="952500" cy="158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</p:cxnSp>
      <p:sp>
        <p:nvSpPr>
          <p:cNvPr id="8200" name="Oval 10"/>
          <p:cNvSpPr>
            <a:spLocks noChangeArrowheads="1"/>
          </p:cNvSpPr>
          <p:nvPr/>
        </p:nvSpPr>
        <p:spPr bwMode="auto">
          <a:xfrm>
            <a:off x="1524000" y="457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8201" name="AutoShape 11"/>
          <p:cNvCxnSpPr>
            <a:cxnSpLocks noChangeShapeType="1"/>
            <a:stCxn id="8200" idx="4"/>
            <a:endCxn id="8198" idx="0"/>
          </p:cNvCxnSpPr>
          <p:nvPr/>
        </p:nvCxnSpPr>
        <p:spPr bwMode="auto">
          <a:xfrm rot="5400000">
            <a:off x="1638301" y="5257802"/>
            <a:ext cx="3048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202" name="Oval 17"/>
          <p:cNvSpPr>
            <a:spLocks noChangeArrowheads="1"/>
          </p:cNvSpPr>
          <p:nvPr/>
        </p:nvSpPr>
        <p:spPr bwMode="auto">
          <a:xfrm>
            <a:off x="3009900" y="5410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41148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52" name="TextBox 25"/>
          <p:cNvSpPr txBox="1">
            <a:spLocks noChangeArrowheads="1"/>
          </p:cNvSpPr>
          <p:nvPr/>
        </p:nvSpPr>
        <p:spPr bwMode="auto">
          <a:xfrm>
            <a:off x="7599127" y="4648201"/>
            <a:ext cx="1109595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&lt;0.5, 0.5&gt;</a:t>
            </a:r>
          </a:p>
        </p:txBody>
      </p:sp>
      <p:sp>
        <p:nvSpPr>
          <p:cNvPr id="8205" name="TextBox 26"/>
          <p:cNvSpPr txBox="1">
            <a:spLocks noChangeArrowheads="1"/>
          </p:cNvSpPr>
          <p:nvPr/>
        </p:nvSpPr>
        <p:spPr bwMode="auto">
          <a:xfrm>
            <a:off x="6712616" y="4267201"/>
            <a:ext cx="2433354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 b="1">
                <a:latin typeface="Calibri"/>
                <a:cs typeface="Calibri"/>
              </a:rPr>
              <a:t>Belief: &lt;P(rain), P(sun)&gt;</a:t>
            </a:r>
          </a:p>
        </p:txBody>
      </p:sp>
      <p:pic>
        <p:nvPicPr>
          <p:cNvPr id="10254" name="Picture 2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03717" y="4724400"/>
            <a:ext cx="685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5" name="Picture 51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4917" y="5207000"/>
            <a:ext cx="2514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6" name="Picture 53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74917" y="5715000"/>
            <a:ext cx="2514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7" name="TextBox 32"/>
          <p:cNvSpPr txBox="1">
            <a:spLocks noChangeArrowheads="1"/>
          </p:cNvSpPr>
          <p:nvPr/>
        </p:nvSpPr>
        <p:spPr bwMode="auto">
          <a:xfrm>
            <a:off x="7482901" y="5105401"/>
            <a:ext cx="134363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&lt;0.82, 0.18&gt;</a:t>
            </a:r>
          </a:p>
        </p:txBody>
      </p:sp>
      <p:sp>
        <p:nvSpPr>
          <p:cNvPr id="10258" name="TextBox 33"/>
          <p:cNvSpPr txBox="1">
            <a:spLocks noChangeArrowheads="1"/>
          </p:cNvSpPr>
          <p:nvPr/>
        </p:nvSpPr>
        <p:spPr bwMode="auto">
          <a:xfrm>
            <a:off x="7482901" y="5638801"/>
            <a:ext cx="134363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&lt;0.63, 0.37&gt;</a:t>
            </a:r>
          </a:p>
        </p:txBody>
      </p:sp>
      <p:sp>
        <p:nvSpPr>
          <p:cNvPr id="10259" name="TextBox 34"/>
          <p:cNvSpPr txBox="1">
            <a:spLocks noChangeArrowheads="1"/>
          </p:cNvSpPr>
          <p:nvPr/>
        </p:nvSpPr>
        <p:spPr bwMode="auto">
          <a:xfrm>
            <a:off x="7482901" y="6107114"/>
            <a:ext cx="134363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&lt;0.88, 0.12&gt;</a:t>
            </a:r>
          </a:p>
        </p:txBody>
      </p:sp>
      <p:sp>
        <p:nvSpPr>
          <p:cNvPr id="10260" name="TextBox 38"/>
          <p:cNvSpPr txBox="1">
            <a:spLocks noChangeArrowheads="1"/>
          </p:cNvSpPr>
          <p:nvPr/>
        </p:nvSpPr>
        <p:spPr bwMode="auto">
          <a:xfrm>
            <a:off x="9100869" y="4648201"/>
            <a:ext cx="121399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Prior on X</a:t>
            </a:r>
            <a:r>
              <a:rPr lang="en-US" i="1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10261" name="TextBox 39"/>
          <p:cNvSpPr txBox="1">
            <a:spLocks noChangeArrowheads="1"/>
          </p:cNvSpPr>
          <p:nvPr/>
        </p:nvSpPr>
        <p:spPr bwMode="auto">
          <a:xfrm>
            <a:off x="9100867" y="5105401"/>
            <a:ext cx="100318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Observe</a:t>
            </a:r>
          </a:p>
        </p:txBody>
      </p:sp>
      <p:sp>
        <p:nvSpPr>
          <p:cNvPr id="10262" name="TextBox 40"/>
          <p:cNvSpPr txBox="1">
            <a:spLocks noChangeArrowheads="1"/>
          </p:cNvSpPr>
          <p:nvPr/>
        </p:nvSpPr>
        <p:spPr bwMode="auto">
          <a:xfrm>
            <a:off x="9100867" y="5638801"/>
            <a:ext cx="131787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Elapse time</a:t>
            </a:r>
          </a:p>
        </p:txBody>
      </p:sp>
      <p:sp>
        <p:nvSpPr>
          <p:cNvPr id="10263" name="TextBox 41"/>
          <p:cNvSpPr txBox="1">
            <a:spLocks noChangeArrowheads="1"/>
          </p:cNvSpPr>
          <p:nvPr/>
        </p:nvSpPr>
        <p:spPr bwMode="auto">
          <a:xfrm>
            <a:off x="9100867" y="6107114"/>
            <a:ext cx="100318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Observe</a:t>
            </a:r>
          </a:p>
        </p:txBody>
      </p:sp>
      <p:pic>
        <p:nvPicPr>
          <p:cNvPr id="27" name="Picture 26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38317" y="6172200"/>
            <a:ext cx="32512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7" name="Picture 49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8977" y="1920876"/>
            <a:ext cx="71596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8" name="Picture 50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5214" y="3429002"/>
            <a:ext cx="5949951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9" name="TextBox 14"/>
          <p:cNvSpPr txBox="1">
            <a:spLocks noChangeArrowheads="1"/>
          </p:cNvSpPr>
          <p:nvPr/>
        </p:nvSpPr>
        <p:spPr bwMode="auto">
          <a:xfrm>
            <a:off x="7696200" y="6488113"/>
            <a:ext cx="449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Ghostbusters Exact Filtering (L15D2)]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4" cstate="print"/>
          <a:srcRect l="690" t="1317" r="1482" b="2063"/>
          <a:stretch>
            <a:fillRect/>
          </a:stretch>
        </p:blipFill>
        <p:spPr bwMode="auto">
          <a:xfrm>
            <a:off x="8480809" y="1477109"/>
            <a:ext cx="3205424" cy="2150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  <p:bldP spid="10257" grpId="0"/>
      <p:bldP spid="10258" grpId="0"/>
      <p:bldP spid="10259" grpId="0"/>
      <p:bldP spid="10260" grpId="0"/>
      <p:bldP spid="10261" grpId="0"/>
      <p:bldP spid="10262" grpId="0"/>
      <p:bldP spid="1026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in a Word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4" descr="ne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49" y="1849439"/>
            <a:ext cx="8705851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Transitions with a Bigram Model</a:t>
            </a:r>
          </a:p>
        </p:txBody>
      </p:sp>
      <p:pic>
        <p:nvPicPr>
          <p:cNvPr id="23556" name="Picture 4" descr="search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1" y="1347789"/>
            <a:ext cx="5245100" cy="512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9798396" y="6519445"/>
            <a:ext cx="2362566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Figure: Huang et al, p. 618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848600" y="1651001"/>
            <a:ext cx="2895600" cy="2308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198015222 the first</a:t>
            </a:r>
          </a:p>
          <a:p>
            <a:r>
              <a:rPr lang="en-US" dirty="0">
                <a:latin typeface="Calibri"/>
                <a:cs typeface="Calibri"/>
              </a:rPr>
              <a:t>194623024 the same</a:t>
            </a:r>
          </a:p>
          <a:p>
            <a:r>
              <a:rPr lang="en-US" dirty="0">
                <a:latin typeface="Calibri"/>
                <a:cs typeface="Calibri"/>
              </a:rPr>
              <a:t>168504105 the following</a:t>
            </a:r>
          </a:p>
          <a:p>
            <a:r>
              <a:rPr lang="en-US" dirty="0">
                <a:latin typeface="Calibri"/>
                <a:cs typeface="Calibri"/>
              </a:rPr>
              <a:t>158562063 the world</a:t>
            </a:r>
          </a:p>
          <a:p>
            <a:r>
              <a:rPr lang="en-US" dirty="0">
                <a:latin typeface="Calibri"/>
                <a:cs typeface="Calibri"/>
              </a:rPr>
              <a:t>…</a:t>
            </a:r>
          </a:p>
          <a:p>
            <a:r>
              <a:rPr lang="en-US" dirty="0">
                <a:latin typeface="Calibri"/>
                <a:cs typeface="Calibri"/>
              </a:rPr>
              <a:t>14112454 the door</a:t>
            </a:r>
          </a:p>
          <a:p>
            <a:r>
              <a:rPr lang="en-US" dirty="0">
                <a:latin typeface="Calibri"/>
                <a:cs typeface="Calibri"/>
              </a:rPr>
              <a:t>-----------------------------------</a:t>
            </a:r>
          </a:p>
          <a:p>
            <a:r>
              <a:rPr lang="en-US" dirty="0">
                <a:latin typeface="Calibri"/>
                <a:cs typeface="Calibri"/>
              </a:rPr>
              <a:t>23135851162 the *</a:t>
            </a:r>
          </a:p>
        </p:txBody>
      </p:sp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4546600"/>
            <a:ext cx="309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 rot="-5400000">
            <a:off x="6623844" y="2571235"/>
            <a:ext cx="1905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Training Counts</a:t>
            </a:r>
          </a:p>
        </p:txBody>
      </p:sp>
      <p:pic>
        <p:nvPicPr>
          <p:cNvPr id="10" name="Picture 9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18600" y="5537200"/>
            <a:ext cx="9652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404600" cy="4729164"/>
          </a:xfrm>
        </p:spPr>
        <p:txBody>
          <a:bodyPr/>
          <a:lstStyle/>
          <a:p>
            <a:r>
              <a:rPr lang="en-US" sz="2400" dirty="0"/>
              <a:t>Finding the words given the acoustics is an HMM inference problem</a:t>
            </a:r>
          </a:p>
          <a:p>
            <a:r>
              <a:rPr lang="en-US" sz="2400" dirty="0"/>
              <a:t>Which state sequence x</a:t>
            </a:r>
            <a:r>
              <a:rPr lang="en-US" sz="2400" baseline="-25000" dirty="0"/>
              <a:t>1:T</a:t>
            </a:r>
            <a:r>
              <a:rPr lang="en-US" sz="2400" dirty="0"/>
              <a:t> is most likely given the evidence e</a:t>
            </a:r>
            <a:r>
              <a:rPr lang="en-US" sz="2400" baseline="-25000" dirty="0"/>
              <a:t>1:T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From the sequence x, we can simply read off the words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667000"/>
            <a:ext cx="4083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705100"/>
            <a:ext cx="3436939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4437" y="4191000"/>
            <a:ext cx="6107288" cy="23906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609600" y="1371600"/>
            <a:ext cx="6858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Filtering: approximate solution</a:t>
            </a:r>
          </a:p>
          <a:p>
            <a:pPr marL="2171700" lvl="4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Sometimes |X| is too big to use exact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|X| may be too big to even store B(X)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E.g. X is continuous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sz="11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Solution: approximate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Track samples of X, not all values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Samples are called particles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Time per step is linear in the number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But: number needed may be large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In memory: list of particles, not states</a:t>
            </a:r>
          </a:p>
          <a:p>
            <a:pPr marL="1143000" lvl="2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Particle is just new name for sample</a:t>
            </a:r>
          </a:p>
        </p:txBody>
      </p:sp>
    </p:spTree>
    <p:extLst>
      <p:ext uri="{BB962C8B-B14F-4D97-AF65-F5344CB8AC3E}">
        <p14:creationId xmlns:p14="http://schemas.microsoft.com/office/powerpoint/2010/main" val="24650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76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Our representation of P(X) is now a list of N particles (samples)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Generally, N &lt;&lt; |X|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Storing map from X to counts would defeat the point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P(x) approximated by number of particles with value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So, many x may have P(x) = 0!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More particles, more accuracy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now, all particles have a weight of 1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7" y="3810000"/>
            <a:ext cx="838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366025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Elapse Time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04800" y="1524000"/>
            <a:ext cx="6629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Each particle is moved by sampling its next position from the transition model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>
                <a:latin typeface="Calibri"/>
                <a:cs typeface="Calibri"/>
              </a:rPr>
              <a:t>This is like prior sampling – samples’</a:t>
            </a:r>
            <a:r>
              <a:rPr lang="en-US" altLang="ja-JP" sz="2000" dirty="0">
                <a:latin typeface="Calibri"/>
                <a:cs typeface="Calibri"/>
              </a:rPr>
              <a:t> frequencies reflect the transition probabilities</a:t>
            </a:r>
          </a:p>
          <a:p>
            <a:pPr lvl="6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altLang="ja-JP" sz="6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>
                <a:latin typeface="Calibri"/>
                <a:cs typeface="Calibri"/>
              </a:rPr>
              <a:t>Here, most samples move clockwise, but some move in another direction or stay in place</a:t>
            </a: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This captures the passage of time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>
                <a:latin typeface="Calibri"/>
                <a:cs typeface="Calibri"/>
              </a:rPr>
              <a:t>If enough samples, close to exact values before and after (consistent)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pic>
        <p:nvPicPr>
          <p:cNvPr id="74755" name="Picture 6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2586038"/>
            <a:ext cx="27781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676400"/>
            <a:ext cx="9017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7" y="4267200"/>
            <a:ext cx="977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8396647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$\textcolor{BrickRed}{P(x_t | e_{1:t} )} \propto \textcolor{OliveGreen}{P(x_t | e_{1:t-1})} \cdot \textcolor{black}{P(e_t | x_t )} $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0"/>
  <p:tag name="PICTUREFILESIZE" val="4585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x'} = \mbox{sample}(\textcolor{BrickRed}{P(X'|x)}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2"/>
  <p:tag name="PICTUREFILESIZE" val="1829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w(x)} = \textcolor{BrickRed}{P(e| 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39"/>
  <p:tag name="PICTUREFILESIZE" val="110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B(X)} \propto \textcolor{BrickRed}{P(e| X) B'(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1"/>
  <p:tag name="PICTUREFILESIZE" val="185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X_{-1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0"/>
  <p:tag name="PICTUREFILESIZE" val="543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44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argmax_{x_{1:t}} P(x_{1:t} | e_{1:t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182"/>
  <p:tag name="ORIGWIDTH" val="187"/>
  <p:tag name="PICTUREFILESIZE" val="1203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{t-1} \rightarrow x_{t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4"/>
  <p:tag name="PICTUREFILESIZE" val="352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4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X_{-1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0"/>
  <p:tag name="PICTUREFILESIZE" val="54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"/>
  <p:tag name="PICTUREFILESIZE" val="19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N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"/>
  <p:tag name="PICTUREFILESIZE" val="22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cdots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P(x_{t} | x_{t-1}) P(e_t | x_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7"/>
  <p:tag name="PICTUREFILESIZE" val="1025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P(e_t | x_t) \max_{x_{t-1}} P(x_t | x_{t-1}) \textcolor{BrickRed}{m_{t-1}[x_{t-1}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7"/>
  <p:tag name="PICTUREFILESIZE" val="2965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f_t[x_t]} = P(x_{t}, e_{1:t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5"/>
  <p:tag name="PICTUREFILESIZE" val="135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rickRed}{m_t[x_t]} = \max_{x_{1:t-1}} P(x_{1:t-1}, x_t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4"/>
  <p:tag name="PICTUREFILESIZE" val="255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= P(e_t | x_t) \sum_{x_{t-1}} P(x_t | x_{t-1}) \textcolor{BrickRed}{f_{t-1}[x_{t-1}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321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4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"/>
  <p:tag name="PICTUREFILESIZE" val="19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368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N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"/>
  <p:tag name="PICTUREFILESIZE" val="22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cdots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hat{P}(\mbox{door} | \mbox{the}) = \frac{14112454}{23135851162}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769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0006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8"/>
  <p:tag name="PICTUREFILESIZE" val="13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def\argmax{\mathop{\rm arg\,max}}&#10;\begin{document}&#10;\[&#10;x^*_{1:T} = \argmax_{x_{1:T}} P(x_{1:T} |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1530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def\argmax{\mathop{\rm arg\,max}}&#10;\begin{document}&#10;\[&#10;= \argmax_{x_{1:T}} P(x_{1:T} 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9"/>
  <p:tag name="PICTUREFILESIZE" val="1278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44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X_1)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7"/>
  <p:tag name="PICTUREFILESIZE" val="110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\textcolor{BrickRed}{P(X_1\ | \ E_1 = \textit{umbrella})}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\textcolor{OliveGreen}{P(X_2 \ | \ E_1 = \textit{umbrella})}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\textcolor{BrickRed}{P(X_2\ | \ E_1 = \textit{umb}, E_2 = \textit{umb})}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28"/>
  <p:tag name="PICTUREFILESIZE" val="39196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$ \textcolor{OliveGreen}{P(x_t | e_{1:t-1} )} = \sum_{x_{t-1}} \textcolor{BrickRed}{P( x_{t-1} | e_{1:t-1} )} \cdot \textcolor{black}{P( x_t | x_{t-1} )}$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00"/>
  <p:tag name="PICTUREFILESIZE" val="127876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65335</TotalTime>
  <Words>2479</Words>
  <Application>Microsoft Office PowerPoint</Application>
  <PresentationFormat>Widescreen</PresentationFormat>
  <Paragraphs>581</Paragraphs>
  <Slides>52</Slides>
  <Notes>11</Notes>
  <HiddenSlides>4</HiddenSlides>
  <MMClips>8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Wingdings</vt:lpstr>
      <vt:lpstr>dan-berkeley-nlp-v1</vt:lpstr>
      <vt:lpstr>Videoclip</vt:lpstr>
      <vt:lpstr>Photo Editor Photo</vt:lpstr>
      <vt:lpstr>Announcements</vt:lpstr>
      <vt:lpstr>CS 188: Artificial Intelligence </vt:lpstr>
      <vt:lpstr>Today</vt:lpstr>
      <vt:lpstr>Recap: Reasoning Over Time</vt:lpstr>
      <vt:lpstr>Recap: Filtering</vt:lpstr>
      <vt:lpstr>Particle Filtering</vt:lpstr>
      <vt:lpstr>Particle Filtering</vt:lpstr>
      <vt:lpstr>Representation: Particles</vt:lpstr>
      <vt:lpstr>Particle Filtering: Elapse Time</vt:lpstr>
      <vt:lpstr>Particle Filtering: Observe</vt:lpstr>
      <vt:lpstr>Particle Filtering: Resample</vt:lpstr>
      <vt:lpstr>Recap: Particle Filtering</vt:lpstr>
      <vt:lpstr>Video of Demo – Moderate Number of Particles</vt:lpstr>
      <vt:lpstr>Video of Demo – Huge Number of Particles</vt:lpstr>
      <vt:lpstr>Demo Bonanza!</vt:lpstr>
      <vt:lpstr>Robot Localization</vt:lpstr>
      <vt:lpstr>Particle Filter Localization (Sonar)</vt:lpstr>
      <vt:lpstr>Particle Filter Localization (Laser)</vt:lpstr>
      <vt:lpstr>Robot Mapping</vt:lpstr>
      <vt:lpstr>Particle Filter SLAM – Video 1</vt:lpstr>
      <vt:lpstr>Particle Filter SLAM – Video 2</vt:lpstr>
      <vt:lpstr>Dynamic Bayes Nets</vt:lpstr>
      <vt:lpstr>Dynamic Bayes Nets (DBNs)</vt:lpstr>
      <vt:lpstr>Video of Demo Pacman Sonar Ghost DBN Model</vt:lpstr>
      <vt:lpstr>Exact Inference in DBNs</vt:lpstr>
      <vt:lpstr>DBN Particle Filters</vt:lpstr>
      <vt:lpstr>Most Likely Explanation</vt:lpstr>
      <vt:lpstr>HMMs: MLE Queries</vt:lpstr>
      <vt:lpstr>State Trellis</vt:lpstr>
      <vt:lpstr>Forward / Viterbi Algorithms</vt:lpstr>
      <vt:lpstr>AI in the News</vt:lpstr>
      <vt:lpstr>Challenge</vt:lpstr>
      <vt:lpstr>HMM</vt:lpstr>
      <vt:lpstr>Results</vt:lpstr>
      <vt:lpstr>Results</vt:lpstr>
      <vt:lpstr>Speech Recognition</vt:lpstr>
      <vt:lpstr>Digitizing Speech</vt:lpstr>
      <vt:lpstr>Speech Recognition in Action</vt:lpstr>
      <vt:lpstr>Digitizing Speech</vt:lpstr>
      <vt:lpstr>Speech in an Hour</vt:lpstr>
      <vt:lpstr>Spectral Analysis</vt:lpstr>
      <vt:lpstr>Part of [ae] from “lab”</vt:lpstr>
      <vt:lpstr>Why These Peaks? </vt:lpstr>
      <vt:lpstr>Resonances of the Vocal Tract</vt:lpstr>
      <vt:lpstr>Spectrum Shapes</vt:lpstr>
      <vt:lpstr>Video of Demo Speech Synthesis</vt:lpstr>
      <vt:lpstr>PowerPoint Presentation</vt:lpstr>
      <vt:lpstr>Acoustic Feature Sequence</vt:lpstr>
      <vt:lpstr>Speech State Space</vt:lpstr>
      <vt:lpstr>States in a Word</vt:lpstr>
      <vt:lpstr>Transitions with a Bigram Model</vt:lpstr>
      <vt:lpstr>Decoding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Thanh Doan</cp:lastModifiedBy>
  <cp:revision>4068</cp:revision>
  <cp:lastPrinted>2014-03-13T16:53:01Z</cp:lastPrinted>
  <dcterms:created xsi:type="dcterms:W3CDTF">2004-08-27T04:16:05Z</dcterms:created>
  <dcterms:modified xsi:type="dcterms:W3CDTF">2020-07-27T02:01:28Z</dcterms:modified>
</cp:coreProperties>
</file>